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7"/>
  </p:notesMasterIdLst>
  <p:handoutMasterIdLst>
    <p:handoutMasterId r:id="rId28"/>
  </p:handoutMasterIdLst>
  <p:sldIdLst>
    <p:sldId id="357" r:id="rId2"/>
    <p:sldId id="406" r:id="rId3"/>
    <p:sldId id="383" r:id="rId4"/>
    <p:sldId id="356" r:id="rId5"/>
    <p:sldId id="452" r:id="rId6"/>
    <p:sldId id="446" r:id="rId7"/>
    <p:sldId id="448" r:id="rId8"/>
    <p:sldId id="419" r:id="rId9"/>
    <p:sldId id="453" r:id="rId10"/>
    <p:sldId id="433" r:id="rId11"/>
    <p:sldId id="374" r:id="rId12"/>
    <p:sldId id="443" r:id="rId13"/>
    <p:sldId id="454" r:id="rId14"/>
    <p:sldId id="455" r:id="rId15"/>
    <p:sldId id="445" r:id="rId16"/>
    <p:sldId id="456" r:id="rId17"/>
    <p:sldId id="457" r:id="rId18"/>
    <p:sldId id="458" r:id="rId19"/>
    <p:sldId id="459" r:id="rId20"/>
    <p:sldId id="460" r:id="rId21"/>
    <p:sldId id="392" r:id="rId22"/>
    <p:sldId id="427" r:id="rId23"/>
    <p:sldId id="355" r:id="rId24"/>
    <p:sldId id="425" r:id="rId25"/>
    <p:sldId id="395" r:id="rId2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8354" autoAdjust="0"/>
  </p:normalViewPr>
  <p:slideViewPr>
    <p:cSldViewPr>
      <p:cViewPr varScale="1">
        <p:scale>
          <a:sx n="106" d="100"/>
          <a:sy n="106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Распоряжение КЗ ЛО  от 01.02.2018 № 28-О о мерах по реализации приоритетного проекта «Создание новой модели медицинской организации оказывающей первичную медико-санитарную помощь»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sz="16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Тактический план реализации проекта «Создание новой модели медицинской организации оказывающей первичную медико-санитарную помощь»</a:t>
          </a:r>
        </a:p>
        <a:p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Приказ главного врача №41 от 13.02.2018 года «Об утверждении регламентирующей документации по проекту «Создание новой модели медицинской организации, оказывающей первичную медико-санитарную помощь»»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Паспорт приоритетного проекта «Создание новой модели медицинской организации оказывающей первичную медико-санитарную помощь» 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786BE34A-51F2-491E-89C0-42FDB5A2958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 проекта «Создание новой модели медицинской организации оказывающей первичную медико-санитарную помощь» ГБУЗ ЛО «Лужская МБ»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9A50F6-56D4-4F74-A3D2-AD32A3183B0F}" type="parTrans" cxnId="{AF2393B8-BF2D-4D23-B407-2E8187A2525B}">
      <dgm:prSet/>
      <dgm:spPr/>
      <dgm:t>
        <a:bodyPr/>
        <a:lstStyle/>
        <a:p>
          <a:endParaRPr lang="ru-RU"/>
        </a:p>
      </dgm:t>
    </dgm:pt>
    <dgm:pt modelId="{657DA624-5881-4D31-AD0A-2C137FEDC2B2}" type="sibTrans" cxnId="{AF2393B8-BF2D-4D23-B407-2E8187A2525B}">
      <dgm:prSet/>
      <dgm:spPr/>
      <dgm:t>
        <a:bodyPr/>
        <a:lstStyle/>
        <a:p>
          <a:endParaRPr lang="ru-RU"/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D16C2-0C8B-48B5-8DE3-9642DA9E23CF}" type="pres">
      <dgm:prSet presAssocID="{1F6E9676-643A-48CA-A6B3-90D8250D95C1}" presName="composite" presStyleCnt="0"/>
      <dgm:spPr/>
      <dgm:t>
        <a:bodyPr/>
        <a:lstStyle/>
        <a:p>
          <a:endParaRPr lang="ru-RU"/>
        </a:p>
      </dgm:t>
    </dgm:pt>
    <dgm:pt modelId="{B856336C-C0C5-4AB7-9D71-DF0FE7EFC599}" type="pres">
      <dgm:prSet presAssocID="{1F6E9676-643A-48CA-A6B3-90D8250D95C1}" presName="imgShp" presStyleLbl="fgImgPlace1" presStyleIdx="0" presStyleCnt="5" custLinFactX="-3273" custLinFactNeighborX="-10000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5556C36-1447-4EC7-8B1D-1D9D61E71158}" type="pres">
      <dgm:prSet presAssocID="{1F6E9676-643A-48CA-A6B3-90D8250D95C1}" presName="txShp" presStyleLbl="node1" presStyleIdx="0" presStyleCnt="5" custScaleX="132011" custScaleY="11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49821-9A6E-41E2-9891-9EFBD1BE7707}" type="pres">
      <dgm:prSet presAssocID="{E8DA275C-36F4-49FD-9429-1D72FEA48E43}" presName="spacing" presStyleCnt="0"/>
      <dgm:spPr/>
      <dgm:t>
        <a:bodyPr/>
        <a:lstStyle/>
        <a:p>
          <a:endParaRPr lang="ru-RU"/>
        </a:p>
      </dgm:t>
    </dgm:pt>
    <dgm:pt modelId="{D7417029-B9F0-4304-A736-6A4F285258D9}" type="pres">
      <dgm:prSet presAssocID="{8E977D12-0415-406C-94B9-BFEE3EF79D50}" presName="composite" presStyleCnt="0"/>
      <dgm:spPr/>
      <dgm:t>
        <a:bodyPr/>
        <a:lstStyle/>
        <a:p>
          <a:endParaRPr lang="ru-RU"/>
        </a:p>
      </dgm:t>
    </dgm:pt>
    <dgm:pt modelId="{4B546501-9061-4068-982E-42E3F7820CB8}" type="pres">
      <dgm:prSet presAssocID="{8E977D12-0415-406C-94B9-BFEE3EF79D50}" presName="imgShp" presStyleLbl="fgImgPlace1" presStyleIdx="1" presStyleCnt="5" custLinFactX="-3273" custLinFactNeighborX="-10000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D14888F-BBAD-4C68-B1E2-4742D44AEC20}" type="pres">
      <dgm:prSet presAssocID="{8E977D12-0415-406C-94B9-BFEE3EF79D50}" presName="txShp" presStyleLbl="node1" presStyleIdx="1" presStyleCnt="5" custScaleX="131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5E7C5-3372-4A05-BF51-BCAD47410B52}" type="pres">
      <dgm:prSet presAssocID="{9FD886EA-6EE2-4364-A70E-F318C3131FE1}" presName="spacing" presStyleCnt="0"/>
      <dgm:spPr/>
      <dgm:t>
        <a:bodyPr/>
        <a:lstStyle/>
        <a:p>
          <a:endParaRPr lang="ru-RU"/>
        </a:p>
      </dgm:t>
    </dgm:pt>
    <dgm:pt modelId="{E09C695C-4F4C-427F-8F16-0F785BDA10EA}" type="pres">
      <dgm:prSet presAssocID="{C463E9EC-6F53-4B95-BC4C-2A927D2DDEB0}" presName="composite" presStyleCnt="0"/>
      <dgm:spPr/>
      <dgm:t>
        <a:bodyPr/>
        <a:lstStyle/>
        <a:p>
          <a:endParaRPr lang="ru-RU"/>
        </a:p>
      </dgm:t>
    </dgm:pt>
    <dgm:pt modelId="{F1B5D134-45DC-49F1-80FF-2E95A16EF5E9}" type="pres">
      <dgm:prSet presAssocID="{C463E9EC-6F53-4B95-BC4C-2A927D2DDEB0}" presName="imgShp" presStyleLbl="fgImgPlace1" presStyleIdx="2" presStyleCnt="5" custLinFactX="-3603" custLinFactNeighborX="-100000" custLinFactNeighborY="-17036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471463E-D411-45C7-893C-099957105AD5}" type="pres">
      <dgm:prSet presAssocID="{C463E9EC-6F53-4B95-BC4C-2A927D2DDEB0}" presName="txShp" presStyleLbl="node1" presStyleIdx="2" presStyleCnt="5" custScaleX="131315" custLinFactNeighborX="-1425" custLinFactNeighborY="-17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9ED3-3EA0-4DE2-913B-3C92DAC3DBD9}" type="pres">
      <dgm:prSet presAssocID="{548EC169-F5D4-4379-A5B1-2BF4C1D5E1C9}" presName="spacing" presStyleCnt="0"/>
      <dgm:spPr/>
      <dgm:t>
        <a:bodyPr/>
        <a:lstStyle/>
        <a:p>
          <a:endParaRPr lang="ru-RU"/>
        </a:p>
      </dgm:t>
    </dgm:pt>
    <dgm:pt modelId="{48325060-B4E5-4E6F-9344-0529845F2527}" type="pres">
      <dgm:prSet presAssocID="{115D2DAE-18C5-4244-A79E-45DC972D85E8}" presName="composite" presStyleCnt="0"/>
      <dgm:spPr/>
      <dgm:t>
        <a:bodyPr/>
        <a:lstStyle/>
        <a:p>
          <a:endParaRPr lang="ru-RU"/>
        </a:p>
      </dgm:t>
    </dgm:pt>
    <dgm:pt modelId="{E6485547-5CCE-4E21-BC7E-39F7B83284F9}" type="pres">
      <dgm:prSet presAssocID="{115D2DAE-18C5-4244-A79E-45DC972D85E8}" presName="imgShp" presStyleLbl="fgImgPlace1" presStyleIdx="3" presStyleCnt="5" custLinFactY="15447" custLinFactNeighborX="13274" custLinFactNeighborY="10000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3CD985F-AB38-4117-92A5-DA716C6CF3E1}" type="pres">
      <dgm:prSet presAssocID="{115D2DAE-18C5-4244-A79E-45DC972D85E8}" presName="txShp" presStyleLbl="node1" presStyleIdx="3" presStyleCnt="5" custScaleX="131315" custLinFactNeighborX="763" custLinFactNeighborY="-20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3A4FA-20B9-4604-98BD-FAB8663995C4}" type="pres">
      <dgm:prSet presAssocID="{D7A13F2C-4943-43CB-81CE-8EFE036E8DEB}" presName="spacing" presStyleCnt="0"/>
      <dgm:spPr/>
    </dgm:pt>
    <dgm:pt modelId="{7E54B038-4626-41A6-83D0-4004EAA9FE70}" type="pres">
      <dgm:prSet presAssocID="{786BE34A-51F2-491E-89C0-42FDB5A2958D}" presName="composite" presStyleCnt="0"/>
      <dgm:spPr/>
    </dgm:pt>
    <dgm:pt modelId="{2A76378E-DEF2-4A88-8CF6-068FC4D05F49}" type="pres">
      <dgm:prSet presAssocID="{786BE34A-51F2-491E-89C0-42FDB5A2958D}" presName="imgShp" presStyleLbl="fgImgPlace1" presStyleIdx="4" presStyleCnt="5" custLinFactNeighborX="-90271" custLinFactNeighborY="-144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AD89A6-88C4-400C-B712-B3A589153275}" type="pres">
      <dgm:prSet presAssocID="{786BE34A-51F2-491E-89C0-42FDB5A2958D}" presName="txShp" presStyleLbl="node1" presStyleIdx="4" presStyleCnt="5" custScaleX="131315" custLinFactNeighborX="1115" custLinFactNeighborY="-1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7D2B6-26E4-496C-BFED-7304B5A68473}" type="presOf" srcId="{786BE34A-51F2-491E-89C0-42FDB5A2958D}" destId="{5EAD89A6-88C4-400C-B712-B3A589153275}" srcOrd="0" destOrd="0" presId="urn:microsoft.com/office/officeart/2005/8/layout/vList3#2"/>
    <dgm:cxn modelId="{AF2393B8-BF2D-4D23-B407-2E8187A2525B}" srcId="{AADC9DD1-DE79-48DD-99C0-62A049CE3D46}" destId="{786BE34A-51F2-491E-89C0-42FDB5A2958D}" srcOrd="4" destOrd="0" parTransId="{539A50F6-56D4-4F74-A3D2-AD32A3183B0F}" sibTransId="{657DA624-5881-4D31-AD0A-2C137FEDC2B2}"/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  <dgm:cxn modelId="{A11161FD-46EC-43D4-A71B-B9D8F12D8737}" type="presParOf" srcId="{883E9B3F-42AE-42CE-8854-54E8AEE79896}" destId="{01E3A4FA-20B9-4604-98BD-FAB8663995C4}" srcOrd="7" destOrd="0" presId="urn:microsoft.com/office/officeart/2005/8/layout/vList3#2"/>
    <dgm:cxn modelId="{A85A1DBF-1CBF-40F2-8B6D-2A04DB06B1EA}" type="presParOf" srcId="{883E9B3F-42AE-42CE-8854-54E8AEE79896}" destId="{7E54B038-4626-41A6-83D0-4004EAA9FE70}" srcOrd="8" destOrd="0" presId="urn:microsoft.com/office/officeart/2005/8/layout/vList3#2"/>
    <dgm:cxn modelId="{5C8A0933-39FC-4E71-BAD8-60EEE13A8FD5}" type="presParOf" srcId="{7E54B038-4626-41A6-83D0-4004EAA9FE70}" destId="{2A76378E-DEF2-4A88-8CF6-068FC4D05F49}" srcOrd="0" destOrd="0" presId="urn:microsoft.com/office/officeart/2005/8/layout/vList3#2"/>
    <dgm:cxn modelId="{91B4E0D5-CC5B-4039-A328-A5CDBCF5B958}" type="presParOf" srcId="{7E54B038-4626-41A6-83D0-4004EAA9FE70}" destId="{5EAD89A6-88C4-400C-B712-B3A58915327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3E35E-80E1-4278-B702-2AF689E1AD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8F840-B367-470E-886F-86DBCF9B0A4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Региональный центр Первичной медико-санитарной помощи.</a:t>
          </a:r>
        </a:p>
        <a:p>
          <a:pPr algn="just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Руководитель – Глазкова Т.В.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4E707A4B-1642-45A2-9B99-4C01730A6C40}" type="parTrans" cxnId="{58E53787-FC86-457D-B880-F1F5BCFC7AAD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4296A660-B7A8-41C3-BD96-B2AE86076064}" type="sibTrans" cxnId="{58E53787-FC86-457D-B880-F1F5BCFC7AAD}">
      <dgm:prSet/>
      <dgm:spPr/>
      <dgm:t>
        <a:bodyPr/>
        <a:lstStyle/>
        <a:p>
          <a:endParaRPr lang="ru-RU"/>
        </a:p>
      </dgm:t>
    </dgm:pt>
    <dgm:pt modelId="{6B79E4A1-CBF0-4460-9867-FC1D0457BF9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Детская поликлиника 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ГБУЗ ЛО «Лужская МБ»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Руководитель проекта –Злобина Р.П.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F76FFD35-7743-43FB-934D-7C767D27F693}" type="parTrans" cxnId="{B27EF826-FF88-4FE0-AC89-A6EC4B50B59B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E95F693-62C2-4DB8-9C96-FB0203CA8897}" type="sibTrans" cxnId="{B27EF826-FF88-4FE0-AC89-A6EC4B50B59B}">
      <dgm:prSet/>
      <dgm:spPr/>
      <dgm:t>
        <a:bodyPr/>
        <a:lstStyle/>
        <a:p>
          <a:endParaRPr lang="ru-RU"/>
        </a:p>
      </dgm:t>
    </dgm:pt>
    <dgm:pt modelId="{3BA5B19D-B58F-42F6-A0D9-01CB9D965C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Взрослая поликлиника 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ГБУЗ ЛО «Лужская МБ»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Руководитель проекта – Васильев А.Н.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D6300D49-4F56-4DC2-B098-EE9EA625CF29}" type="parTrans" cxnId="{6DF95D5A-4ADA-4E64-869C-640AB6721D70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A76485CC-D992-475C-B8C7-3D889F4274F6}" type="sibTrans" cxnId="{6DF95D5A-4ADA-4E64-869C-640AB6721D70}">
      <dgm:prSet/>
      <dgm:spPr/>
      <dgm:t>
        <a:bodyPr/>
        <a:lstStyle/>
        <a:p>
          <a:endParaRPr lang="ru-RU"/>
        </a:p>
      </dgm:t>
    </dgm:pt>
    <dgm:pt modelId="{FDB9D37C-D51A-4FA1-B31D-5DFC3C2A11D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Комитет здравоохранения ЛО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BA90E154-4E0F-4A62-99D1-B8DEBE9FFD9D}" type="sibTrans" cxnId="{C4EBAF5E-058B-49D0-AAA7-917008A8E230}">
      <dgm:prSet/>
      <dgm:spPr/>
      <dgm:t>
        <a:bodyPr/>
        <a:lstStyle/>
        <a:p>
          <a:endParaRPr lang="ru-RU"/>
        </a:p>
      </dgm:t>
    </dgm:pt>
    <dgm:pt modelId="{4F8DF4EF-365D-41E2-8E16-B1561052A473}" type="parTrans" cxnId="{C4EBAF5E-058B-49D0-AAA7-917008A8E230}">
      <dgm:prSet/>
      <dgm:spPr/>
      <dgm:t>
        <a:bodyPr/>
        <a:lstStyle/>
        <a:p>
          <a:endParaRPr lang="ru-RU"/>
        </a:p>
      </dgm:t>
    </dgm:pt>
    <dgm:pt modelId="{D3525B22-2BDA-4898-A0D2-7F58E349573C}" type="pres">
      <dgm:prSet presAssocID="{E903E35E-80E1-4278-B702-2AF689E1AD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021B5C-32F1-4EAA-9402-4C250ADB251A}" type="pres">
      <dgm:prSet presAssocID="{FDB9D37C-D51A-4FA1-B31D-5DFC3C2A11DA}" presName="hierRoot1" presStyleCnt="0"/>
      <dgm:spPr/>
    </dgm:pt>
    <dgm:pt modelId="{9B027CCA-765C-4033-8D0D-9C177E27AABC}" type="pres">
      <dgm:prSet presAssocID="{FDB9D37C-D51A-4FA1-B31D-5DFC3C2A11DA}" presName="composite" presStyleCnt="0"/>
      <dgm:spPr/>
    </dgm:pt>
    <dgm:pt modelId="{2BE13C9C-AA56-4903-8DCE-ACFCE899C53B}" type="pres">
      <dgm:prSet presAssocID="{FDB9D37C-D51A-4FA1-B31D-5DFC3C2A11DA}" presName="background" presStyleLbl="node0" presStyleIdx="0" presStyleCn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4F3ED18-97E4-4E08-A156-915345C60DB5}" type="pres">
      <dgm:prSet presAssocID="{FDB9D37C-D51A-4FA1-B31D-5DFC3C2A11DA}" presName="text" presStyleLbl="fgAcc0" presStyleIdx="0" presStyleCnt="1" custScaleX="183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D72FF-5CC3-4F94-B31B-CD9C513155C9}" type="pres">
      <dgm:prSet presAssocID="{FDB9D37C-D51A-4FA1-B31D-5DFC3C2A11DA}" presName="hierChild2" presStyleCnt="0"/>
      <dgm:spPr/>
    </dgm:pt>
    <dgm:pt modelId="{0A08E698-9E38-474E-9237-1714A5E62FF7}" type="pres">
      <dgm:prSet presAssocID="{4E707A4B-1642-45A2-9B99-4C01730A6C40}" presName="Name10" presStyleLbl="parChTrans1D2" presStyleIdx="0" presStyleCnt="1"/>
      <dgm:spPr/>
      <dgm:t>
        <a:bodyPr/>
        <a:lstStyle/>
        <a:p>
          <a:endParaRPr lang="ru-RU"/>
        </a:p>
      </dgm:t>
    </dgm:pt>
    <dgm:pt modelId="{2DDC0BDF-88A4-4890-A865-29D4020E934C}" type="pres">
      <dgm:prSet presAssocID="{5828F840-B367-470E-886F-86DBCF9B0A4F}" presName="hierRoot2" presStyleCnt="0"/>
      <dgm:spPr/>
    </dgm:pt>
    <dgm:pt modelId="{D1DD4B61-F210-4F46-BA2D-B7B875A8A18C}" type="pres">
      <dgm:prSet presAssocID="{5828F840-B367-470E-886F-86DBCF9B0A4F}" presName="composite2" presStyleCnt="0"/>
      <dgm:spPr/>
    </dgm:pt>
    <dgm:pt modelId="{E65A833F-26FD-4068-B329-01CDCCEF58DD}" type="pres">
      <dgm:prSet presAssocID="{5828F840-B367-470E-886F-86DBCF9B0A4F}" presName="background2" presStyleLbl="node2" presStyleIdx="0" presStyleCn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E331B23-5BF0-4B5A-A6A5-568ABA1DA845}" type="pres">
      <dgm:prSet presAssocID="{5828F840-B367-470E-886F-86DBCF9B0A4F}" presName="text2" presStyleLbl="fgAcc2" presStyleIdx="0" presStyleCnt="1" custScaleX="246438" custScaleY="162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3343DD-2CFB-40BE-9EB9-069D007EED89}" type="pres">
      <dgm:prSet presAssocID="{5828F840-B367-470E-886F-86DBCF9B0A4F}" presName="hierChild3" presStyleCnt="0"/>
      <dgm:spPr/>
    </dgm:pt>
    <dgm:pt modelId="{B352D100-B2F0-4A23-A76B-16E25FC6BD7A}" type="pres">
      <dgm:prSet presAssocID="{F76FFD35-7743-43FB-934D-7C767D27F69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F432A9A-5BF5-4C3B-82EB-5B4BF45D9282}" type="pres">
      <dgm:prSet presAssocID="{6B79E4A1-CBF0-4460-9867-FC1D0457BF9B}" presName="hierRoot3" presStyleCnt="0"/>
      <dgm:spPr/>
    </dgm:pt>
    <dgm:pt modelId="{AC3FF87F-CAB6-452D-87BB-0DC409C94884}" type="pres">
      <dgm:prSet presAssocID="{6B79E4A1-CBF0-4460-9867-FC1D0457BF9B}" presName="composite3" presStyleCnt="0"/>
      <dgm:spPr/>
    </dgm:pt>
    <dgm:pt modelId="{C4042B34-3C84-485A-90CE-5474FBC55DCD}" type="pres">
      <dgm:prSet presAssocID="{6B79E4A1-CBF0-4460-9867-FC1D0457BF9B}" presName="background3" presStyleLbl="node3" presStyleIdx="0" presStyleCnt="2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D926313-9644-4325-9913-48ED76C0D575}" type="pres">
      <dgm:prSet presAssocID="{6B79E4A1-CBF0-4460-9867-FC1D0457BF9B}" presName="text3" presStyleLbl="fgAcc3" presStyleIdx="0" presStyleCnt="2" custScaleX="208095" custScaleY="134817" custLinFactNeighborX="2960" custLinFactNeighborY="2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2E3F1D-52EE-4904-83A1-7CDC9584837B}" type="pres">
      <dgm:prSet presAssocID="{6B79E4A1-CBF0-4460-9867-FC1D0457BF9B}" presName="hierChild4" presStyleCnt="0"/>
      <dgm:spPr/>
    </dgm:pt>
    <dgm:pt modelId="{F902A4BB-25F9-45D6-80C3-7BA1A57CF419}" type="pres">
      <dgm:prSet presAssocID="{D6300D49-4F56-4DC2-B098-EE9EA625CF2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116ACFA-7066-411F-A487-8F9984E4E51F}" type="pres">
      <dgm:prSet presAssocID="{3BA5B19D-B58F-42F6-A0D9-01CB9D965C2D}" presName="hierRoot3" presStyleCnt="0"/>
      <dgm:spPr/>
    </dgm:pt>
    <dgm:pt modelId="{CDFF5318-00C2-431E-8CD8-5B3E8ED3C064}" type="pres">
      <dgm:prSet presAssocID="{3BA5B19D-B58F-42F6-A0D9-01CB9D965C2D}" presName="composite3" presStyleCnt="0"/>
      <dgm:spPr/>
    </dgm:pt>
    <dgm:pt modelId="{687E6E01-0011-4BDC-8E77-0970CA77074A}" type="pres">
      <dgm:prSet presAssocID="{3BA5B19D-B58F-42F6-A0D9-01CB9D965C2D}" presName="background3" presStyleLbl="node3" presStyleIdx="1" presStyleCnt="2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6EB96E7-E3AE-4100-B3AD-58C62AA42BEC}" type="pres">
      <dgm:prSet presAssocID="{3BA5B19D-B58F-42F6-A0D9-01CB9D965C2D}" presName="text3" presStyleLbl="fgAcc3" presStyleIdx="1" presStyleCnt="2" custScaleX="200630" custScaleY="133843" custLinFactNeighborX="4926" custLinFactNeighborY="2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F2C8D-D669-46E6-BE55-D42865CF7051}" type="pres">
      <dgm:prSet presAssocID="{3BA5B19D-B58F-42F6-A0D9-01CB9D965C2D}" presName="hierChild4" presStyleCnt="0"/>
      <dgm:spPr/>
    </dgm:pt>
  </dgm:ptLst>
  <dgm:cxnLst>
    <dgm:cxn modelId="{71A5A086-D512-4B05-9A4E-2F34031DB5B4}" type="presOf" srcId="{D6300D49-4F56-4DC2-B098-EE9EA625CF29}" destId="{F902A4BB-25F9-45D6-80C3-7BA1A57CF419}" srcOrd="0" destOrd="0" presId="urn:microsoft.com/office/officeart/2005/8/layout/hierarchy1"/>
    <dgm:cxn modelId="{2B868145-EEA4-4023-8406-4E8C54B3DBC2}" type="presOf" srcId="{F76FFD35-7743-43FB-934D-7C767D27F693}" destId="{B352D100-B2F0-4A23-A76B-16E25FC6BD7A}" srcOrd="0" destOrd="0" presId="urn:microsoft.com/office/officeart/2005/8/layout/hierarchy1"/>
    <dgm:cxn modelId="{65048DDB-6717-42F8-8254-92B3198F8006}" type="presOf" srcId="{4E707A4B-1642-45A2-9B99-4C01730A6C40}" destId="{0A08E698-9E38-474E-9237-1714A5E62FF7}" srcOrd="0" destOrd="0" presId="urn:microsoft.com/office/officeart/2005/8/layout/hierarchy1"/>
    <dgm:cxn modelId="{9F4603EA-D0B0-4BE6-AC07-6D2E2C756C15}" type="presOf" srcId="{FDB9D37C-D51A-4FA1-B31D-5DFC3C2A11DA}" destId="{34F3ED18-97E4-4E08-A156-915345C60DB5}" srcOrd="0" destOrd="0" presId="urn:microsoft.com/office/officeart/2005/8/layout/hierarchy1"/>
    <dgm:cxn modelId="{C4EBAF5E-058B-49D0-AAA7-917008A8E230}" srcId="{E903E35E-80E1-4278-B702-2AF689E1AD84}" destId="{FDB9D37C-D51A-4FA1-B31D-5DFC3C2A11DA}" srcOrd="0" destOrd="0" parTransId="{4F8DF4EF-365D-41E2-8E16-B1561052A473}" sibTransId="{BA90E154-4E0F-4A62-99D1-B8DEBE9FFD9D}"/>
    <dgm:cxn modelId="{58E53787-FC86-457D-B880-F1F5BCFC7AAD}" srcId="{FDB9D37C-D51A-4FA1-B31D-5DFC3C2A11DA}" destId="{5828F840-B367-470E-886F-86DBCF9B0A4F}" srcOrd="0" destOrd="0" parTransId="{4E707A4B-1642-45A2-9B99-4C01730A6C40}" sibTransId="{4296A660-B7A8-41C3-BD96-B2AE86076064}"/>
    <dgm:cxn modelId="{905E581F-965E-48D7-A03B-FD19BEE3A59F}" type="presOf" srcId="{3BA5B19D-B58F-42F6-A0D9-01CB9D965C2D}" destId="{A6EB96E7-E3AE-4100-B3AD-58C62AA42BEC}" srcOrd="0" destOrd="0" presId="urn:microsoft.com/office/officeart/2005/8/layout/hierarchy1"/>
    <dgm:cxn modelId="{972721C5-7B7E-41E7-93C6-31ABCE0FF14E}" type="presOf" srcId="{6B79E4A1-CBF0-4460-9867-FC1D0457BF9B}" destId="{5D926313-9644-4325-9913-48ED76C0D575}" srcOrd="0" destOrd="0" presId="urn:microsoft.com/office/officeart/2005/8/layout/hierarchy1"/>
    <dgm:cxn modelId="{6DF95D5A-4ADA-4E64-869C-640AB6721D70}" srcId="{5828F840-B367-470E-886F-86DBCF9B0A4F}" destId="{3BA5B19D-B58F-42F6-A0D9-01CB9D965C2D}" srcOrd="1" destOrd="0" parTransId="{D6300D49-4F56-4DC2-B098-EE9EA625CF29}" sibTransId="{A76485CC-D992-475C-B8C7-3D889F4274F6}"/>
    <dgm:cxn modelId="{7132E3CF-2B18-4349-B745-5714D2FBE277}" type="presOf" srcId="{E903E35E-80E1-4278-B702-2AF689E1AD84}" destId="{D3525B22-2BDA-4898-A0D2-7F58E349573C}" srcOrd="0" destOrd="0" presId="urn:microsoft.com/office/officeart/2005/8/layout/hierarchy1"/>
    <dgm:cxn modelId="{B27EF826-FF88-4FE0-AC89-A6EC4B50B59B}" srcId="{5828F840-B367-470E-886F-86DBCF9B0A4F}" destId="{6B79E4A1-CBF0-4460-9867-FC1D0457BF9B}" srcOrd="0" destOrd="0" parTransId="{F76FFD35-7743-43FB-934D-7C767D27F693}" sibTransId="{8E95F693-62C2-4DB8-9C96-FB0203CA8897}"/>
    <dgm:cxn modelId="{8770AC9E-BA65-4141-A529-DE1F6F28B3B4}" type="presOf" srcId="{5828F840-B367-470E-886F-86DBCF9B0A4F}" destId="{EE331B23-5BF0-4B5A-A6A5-568ABA1DA845}" srcOrd="0" destOrd="0" presId="urn:microsoft.com/office/officeart/2005/8/layout/hierarchy1"/>
    <dgm:cxn modelId="{2129BC72-ED9A-4ABE-AC77-302276C25BB2}" type="presParOf" srcId="{D3525B22-2BDA-4898-A0D2-7F58E349573C}" destId="{63021B5C-32F1-4EAA-9402-4C250ADB251A}" srcOrd="0" destOrd="0" presId="urn:microsoft.com/office/officeart/2005/8/layout/hierarchy1"/>
    <dgm:cxn modelId="{337C99A4-6815-42C5-A990-760A32473863}" type="presParOf" srcId="{63021B5C-32F1-4EAA-9402-4C250ADB251A}" destId="{9B027CCA-765C-4033-8D0D-9C177E27AABC}" srcOrd="0" destOrd="0" presId="urn:microsoft.com/office/officeart/2005/8/layout/hierarchy1"/>
    <dgm:cxn modelId="{080CBC6F-08D5-4726-A116-AB6D23CB9B56}" type="presParOf" srcId="{9B027CCA-765C-4033-8D0D-9C177E27AABC}" destId="{2BE13C9C-AA56-4903-8DCE-ACFCE899C53B}" srcOrd="0" destOrd="0" presId="urn:microsoft.com/office/officeart/2005/8/layout/hierarchy1"/>
    <dgm:cxn modelId="{CA63CCAE-5A2F-456B-9E46-FD4C330828AB}" type="presParOf" srcId="{9B027CCA-765C-4033-8D0D-9C177E27AABC}" destId="{34F3ED18-97E4-4E08-A156-915345C60DB5}" srcOrd="1" destOrd="0" presId="urn:microsoft.com/office/officeart/2005/8/layout/hierarchy1"/>
    <dgm:cxn modelId="{B5CB0E66-AE54-41EB-97FE-A6F369E1527C}" type="presParOf" srcId="{63021B5C-32F1-4EAA-9402-4C250ADB251A}" destId="{6ADD72FF-5CC3-4F94-B31B-CD9C513155C9}" srcOrd="1" destOrd="0" presId="urn:microsoft.com/office/officeart/2005/8/layout/hierarchy1"/>
    <dgm:cxn modelId="{5DAA4C08-FD67-4930-9B7F-9D0E4D4544B1}" type="presParOf" srcId="{6ADD72FF-5CC3-4F94-B31B-CD9C513155C9}" destId="{0A08E698-9E38-474E-9237-1714A5E62FF7}" srcOrd="0" destOrd="0" presId="urn:microsoft.com/office/officeart/2005/8/layout/hierarchy1"/>
    <dgm:cxn modelId="{C5DDFF0E-5790-4921-A756-E19E042DBE32}" type="presParOf" srcId="{6ADD72FF-5CC3-4F94-B31B-CD9C513155C9}" destId="{2DDC0BDF-88A4-4890-A865-29D4020E934C}" srcOrd="1" destOrd="0" presId="urn:microsoft.com/office/officeart/2005/8/layout/hierarchy1"/>
    <dgm:cxn modelId="{60DDC5D5-9C90-4980-80D3-DC5F2C352BF1}" type="presParOf" srcId="{2DDC0BDF-88A4-4890-A865-29D4020E934C}" destId="{D1DD4B61-F210-4F46-BA2D-B7B875A8A18C}" srcOrd="0" destOrd="0" presId="urn:microsoft.com/office/officeart/2005/8/layout/hierarchy1"/>
    <dgm:cxn modelId="{1D600355-41E6-48DC-B87D-AE360CB97D08}" type="presParOf" srcId="{D1DD4B61-F210-4F46-BA2D-B7B875A8A18C}" destId="{E65A833F-26FD-4068-B329-01CDCCEF58DD}" srcOrd="0" destOrd="0" presId="urn:microsoft.com/office/officeart/2005/8/layout/hierarchy1"/>
    <dgm:cxn modelId="{EEB1D8B0-8531-4578-B84D-B96D3341E729}" type="presParOf" srcId="{D1DD4B61-F210-4F46-BA2D-B7B875A8A18C}" destId="{EE331B23-5BF0-4B5A-A6A5-568ABA1DA845}" srcOrd="1" destOrd="0" presId="urn:microsoft.com/office/officeart/2005/8/layout/hierarchy1"/>
    <dgm:cxn modelId="{B2CD0AF7-F176-445F-A4A5-B4D1C5D010A4}" type="presParOf" srcId="{2DDC0BDF-88A4-4890-A865-29D4020E934C}" destId="{9B3343DD-2CFB-40BE-9EB9-069D007EED89}" srcOrd="1" destOrd="0" presId="urn:microsoft.com/office/officeart/2005/8/layout/hierarchy1"/>
    <dgm:cxn modelId="{194DAB43-3091-4554-BBA1-A16433EDD362}" type="presParOf" srcId="{9B3343DD-2CFB-40BE-9EB9-069D007EED89}" destId="{B352D100-B2F0-4A23-A76B-16E25FC6BD7A}" srcOrd="0" destOrd="0" presId="urn:microsoft.com/office/officeart/2005/8/layout/hierarchy1"/>
    <dgm:cxn modelId="{1708AA78-F228-4292-92CC-64E636223C16}" type="presParOf" srcId="{9B3343DD-2CFB-40BE-9EB9-069D007EED89}" destId="{AF432A9A-5BF5-4C3B-82EB-5B4BF45D9282}" srcOrd="1" destOrd="0" presId="urn:microsoft.com/office/officeart/2005/8/layout/hierarchy1"/>
    <dgm:cxn modelId="{C6C5873E-BD51-4515-BDAC-59980681AA45}" type="presParOf" srcId="{AF432A9A-5BF5-4C3B-82EB-5B4BF45D9282}" destId="{AC3FF87F-CAB6-452D-87BB-0DC409C94884}" srcOrd="0" destOrd="0" presId="urn:microsoft.com/office/officeart/2005/8/layout/hierarchy1"/>
    <dgm:cxn modelId="{EF887DBA-7880-4182-8ED1-838A7508CBB1}" type="presParOf" srcId="{AC3FF87F-CAB6-452D-87BB-0DC409C94884}" destId="{C4042B34-3C84-485A-90CE-5474FBC55DCD}" srcOrd="0" destOrd="0" presId="urn:microsoft.com/office/officeart/2005/8/layout/hierarchy1"/>
    <dgm:cxn modelId="{42BC04C7-F5EE-4AAB-970B-88189FED7065}" type="presParOf" srcId="{AC3FF87F-CAB6-452D-87BB-0DC409C94884}" destId="{5D926313-9644-4325-9913-48ED76C0D575}" srcOrd="1" destOrd="0" presId="urn:microsoft.com/office/officeart/2005/8/layout/hierarchy1"/>
    <dgm:cxn modelId="{273E7173-9AA9-40F8-8EA9-F8579B91BB0A}" type="presParOf" srcId="{AF432A9A-5BF5-4C3B-82EB-5B4BF45D9282}" destId="{5D2E3F1D-52EE-4904-83A1-7CDC9584837B}" srcOrd="1" destOrd="0" presId="urn:microsoft.com/office/officeart/2005/8/layout/hierarchy1"/>
    <dgm:cxn modelId="{A9601DA0-1A8B-4BDC-9010-9D121ACEB4D2}" type="presParOf" srcId="{9B3343DD-2CFB-40BE-9EB9-069D007EED89}" destId="{F902A4BB-25F9-45D6-80C3-7BA1A57CF419}" srcOrd="2" destOrd="0" presId="urn:microsoft.com/office/officeart/2005/8/layout/hierarchy1"/>
    <dgm:cxn modelId="{CEA3E586-EFCC-4210-8077-FED586C2C0DD}" type="presParOf" srcId="{9B3343DD-2CFB-40BE-9EB9-069D007EED89}" destId="{8116ACFA-7066-411F-A487-8F9984E4E51F}" srcOrd="3" destOrd="0" presId="urn:microsoft.com/office/officeart/2005/8/layout/hierarchy1"/>
    <dgm:cxn modelId="{19B32FBE-7678-4E56-95D0-090AEEF98184}" type="presParOf" srcId="{8116ACFA-7066-411F-A487-8F9984E4E51F}" destId="{CDFF5318-00C2-431E-8CD8-5B3E8ED3C064}" srcOrd="0" destOrd="0" presId="urn:microsoft.com/office/officeart/2005/8/layout/hierarchy1"/>
    <dgm:cxn modelId="{7E6E088A-E6F2-446A-96A2-FE4F118AC607}" type="presParOf" srcId="{CDFF5318-00C2-431E-8CD8-5B3E8ED3C064}" destId="{687E6E01-0011-4BDC-8E77-0970CA77074A}" srcOrd="0" destOrd="0" presId="urn:microsoft.com/office/officeart/2005/8/layout/hierarchy1"/>
    <dgm:cxn modelId="{0728AFD2-B787-4593-B10F-7E49D2C723F5}" type="presParOf" srcId="{CDFF5318-00C2-431E-8CD8-5B3E8ED3C064}" destId="{A6EB96E7-E3AE-4100-B3AD-58C62AA42BEC}" srcOrd="1" destOrd="0" presId="urn:microsoft.com/office/officeart/2005/8/layout/hierarchy1"/>
    <dgm:cxn modelId="{1516DCE2-5825-438C-8F7F-98E74DA33225}" type="presParOf" srcId="{8116ACFA-7066-411F-A487-8F9984E4E51F}" destId="{633F2C8D-D669-46E6-BE55-D42865CF70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Большая нагрузка на врача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4AAEC994-2D41-419B-B3E4-4D749F698286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Недостаточное количество узких специалистов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91CF3-9F35-4DA2-B500-0DFBE1D2C4B2}" type="parTrans" cxnId="{ED946FC3-966D-4E66-AA2F-9E8955C3BA12}">
      <dgm:prSet/>
      <dgm:spPr/>
      <dgm:t>
        <a:bodyPr/>
        <a:lstStyle/>
        <a:p>
          <a:endParaRPr lang="ru-RU"/>
        </a:p>
      </dgm:t>
    </dgm:pt>
    <dgm:pt modelId="{48EC42AD-C248-4BC2-8420-3E0353BE6B69}" type="sibTrans" cxnId="{ED946FC3-966D-4E66-AA2F-9E8955C3BA12}">
      <dgm:prSet/>
      <dgm:spPr/>
      <dgm:t>
        <a:bodyPr/>
        <a:lstStyle/>
        <a:p>
          <a:endParaRPr lang="ru-RU"/>
        </a:p>
      </dgm:t>
    </dgm:pt>
    <dgm:pt modelId="{E0BA8877-948F-4884-8ECF-D48AB23D1642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Недостаточная укомплектованность участковыми врачами педиатрами</a:t>
          </a:r>
        </a:p>
      </dgm:t>
    </dgm:pt>
    <dgm:pt modelId="{9F7B83ED-3806-4853-987A-D26AC2BC38C5}" type="parTrans" cxnId="{F2258583-0CE9-4F6C-A6FB-DE10861127CE}">
      <dgm:prSet/>
      <dgm:spPr/>
      <dgm:t>
        <a:bodyPr/>
        <a:lstStyle/>
        <a:p>
          <a:endParaRPr lang="ru-RU"/>
        </a:p>
      </dgm:t>
    </dgm:pt>
    <dgm:pt modelId="{583BE109-CAC1-4388-AFA0-B75BAAF94449}" type="sibTrans" cxnId="{F2258583-0CE9-4F6C-A6FB-DE10861127CE}">
      <dgm:prSet/>
      <dgm:spPr/>
      <dgm:t>
        <a:bodyPr/>
        <a:lstStyle/>
        <a:p>
          <a:endParaRPr lang="ru-RU"/>
        </a:p>
      </dgm:t>
    </dgm:pt>
    <dgm:pt modelId="{6122ECBE-A39E-4580-8FEB-7314C3E66FD9}">
      <dgm:prSet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Большая загруженность участковых врачей педиатров на приеме и на вызовах, обусловленным большим количеством пациентов</a:t>
          </a:r>
        </a:p>
      </dgm:t>
    </dgm:pt>
    <dgm:pt modelId="{1FBC7247-9000-4621-9E24-8CFE4E3E071A}" type="parTrans" cxnId="{91F3BC59-4B47-4645-9DE8-870135ACB713}">
      <dgm:prSet/>
      <dgm:spPr/>
      <dgm:t>
        <a:bodyPr/>
        <a:lstStyle/>
        <a:p>
          <a:endParaRPr lang="ru-RU"/>
        </a:p>
      </dgm:t>
    </dgm:pt>
    <dgm:pt modelId="{698A09F7-A8E3-4E60-834E-CA89A821604A}" type="sibTrans" cxnId="{91F3BC59-4B47-4645-9DE8-870135ACB713}">
      <dgm:prSet/>
      <dgm:spPr/>
      <dgm:t>
        <a:bodyPr/>
        <a:lstStyle/>
        <a:p>
          <a:endParaRPr lang="ru-RU"/>
        </a:p>
      </dgm:t>
    </dgm:pt>
    <dgm:pt modelId="{C22F46A9-7C2C-4F39-824E-1FBF08D9BD90}">
      <dgm:prSet custT="1"/>
      <dgm:spPr/>
      <dgm:t>
        <a:bodyPr/>
        <a:lstStyle/>
        <a:p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259AF-642B-45B9-A2FF-FC7445B636F9}" type="parTrans" cxnId="{9ECC4CB0-AB94-4557-9A04-CE8B2A9326EF}">
      <dgm:prSet/>
      <dgm:spPr/>
      <dgm:t>
        <a:bodyPr/>
        <a:lstStyle/>
        <a:p>
          <a:endParaRPr lang="ru-RU"/>
        </a:p>
      </dgm:t>
    </dgm:pt>
    <dgm:pt modelId="{D021D87F-41E0-471A-8819-C27E0C2C5DE6}" type="sibTrans" cxnId="{9ECC4CB0-AB94-4557-9A04-CE8B2A9326EF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46FC3-966D-4E66-AA2F-9E8955C3BA12}" srcId="{C8655351-1F73-4F52-913A-F4276FD456BD}" destId="{4AAEC994-2D41-419B-B3E4-4D749F698286}" srcOrd="1" destOrd="0" parTransId="{58F91CF3-9F35-4DA2-B500-0DFBE1D2C4B2}" sibTransId="{48EC42AD-C248-4BC2-8420-3E0353BE6B69}"/>
    <dgm:cxn modelId="{AF718B6E-B298-41DB-BA44-84DB30611A98}" type="presOf" srcId="{4AAEC994-2D41-419B-B3E4-4D749F698286}" destId="{E67D8E33-C935-4D5E-8318-0F5B78737EAD}" srcOrd="0" destOrd="1" presId="urn:microsoft.com/office/officeart/2005/8/layout/vList5"/>
    <dgm:cxn modelId="{51D5EF6C-8BB2-4054-AADD-ED10E81C49B2}" type="presOf" srcId="{E0BA8877-948F-4884-8ECF-D48AB23D1642}" destId="{E67D8E33-C935-4D5E-8318-0F5B78737EAD}" srcOrd="0" destOrd="2" presId="urn:microsoft.com/office/officeart/2005/8/layout/vList5"/>
    <dgm:cxn modelId="{9ECC4CB0-AB94-4557-9A04-CE8B2A9326EF}" srcId="{C8655351-1F73-4F52-913A-F4276FD456BD}" destId="{C22F46A9-7C2C-4F39-824E-1FBF08D9BD90}" srcOrd="4" destOrd="0" parTransId="{B7E259AF-642B-45B9-A2FF-FC7445B636F9}" sibTransId="{D021D87F-41E0-471A-8819-C27E0C2C5DE6}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F2258583-0CE9-4F6C-A6FB-DE10861127CE}" srcId="{C8655351-1F73-4F52-913A-F4276FD456BD}" destId="{E0BA8877-948F-4884-8ECF-D48AB23D1642}" srcOrd="2" destOrd="0" parTransId="{9F7B83ED-3806-4853-987A-D26AC2BC38C5}" sibTransId="{583BE109-CAC1-4388-AFA0-B75BAAF94449}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057A7920-7619-4432-BC97-E6946BF31BBC}" type="presOf" srcId="{C22F46A9-7C2C-4F39-824E-1FBF08D9BD90}" destId="{E67D8E33-C935-4D5E-8318-0F5B78737EAD}" srcOrd="0" destOrd="4" presId="urn:microsoft.com/office/officeart/2005/8/layout/vList5"/>
    <dgm:cxn modelId="{A7C00C92-42AB-4EB9-952C-1C3B6DA23220}" type="presOf" srcId="{6122ECBE-A39E-4580-8FEB-7314C3E66FD9}" destId="{E67D8E33-C935-4D5E-8318-0F5B78737EAD}" srcOrd="0" destOrd="3" presId="urn:microsoft.com/office/officeart/2005/8/layout/vList5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91F3BC59-4B47-4645-9DE8-870135ACB713}" srcId="{C8655351-1F73-4F52-913A-F4276FD456BD}" destId="{6122ECBE-A39E-4580-8FEB-7314C3E66FD9}" srcOrd="3" destOrd="0" parTransId="{1FBC7247-9000-4621-9E24-8CFE4E3E071A}" sibTransId="{698A09F7-A8E3-4E60-834E-CA89A821604A}"/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95578DA-3524-472A-88FB-1B4C1002717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/>
            </a:rPr>
            <a:t>Стандартизация процесса забора крови и оптимизация работы с МИС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08176C-B8EB-4951-9A4C-8BA651BC263B}" type="parTrans" cxnId="{4AADF63C-BE32-4850-8E68-43F0E80280E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C465BF-D045-40BD-BB33-BC255E647710}" type="sibTrans" cxnId="{4AADF63C-BE32-4850-8E68-43F0E80280E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06B9C0C-78FB-4DAC-86AB-59440763C26F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/>
            </a:rPr>
            <a:t>Стандартизация работы </a:t>
          </a:r>
          <a:r>
            <a:rPr lang="en-US" sz="1600" dirty="0" smtClean="0">
              <a:solidFill>
                <a:schemeClr val="tx1"/>
              </a:solidFill>
              <a:effectLst/>
            </a:rPr>
            <a:t>call</a:t>
          </a:r>
          <a:r>
            <a:rPr lang="ru-RU" sz="1600" dirty="0" smtClean="0">
              <a:solidFill>
                <a:schemeClr val="tx1"/>
              </a:solidFill>
              <a:effectLst/>
            </a:rPr>
            <a:t>-центра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6F9859-65B1-4666-9D7A-93D42CD834A5}" type="parTrans" cxnId="{3172DC9B-4FF0-4A9C-8287-4C67B559DF1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0B5156-CBC3-4B47-9889-661BE42ED592}" type="sibTrans" cxnId="{3172DC9B-4FF0-4A9C-8287-4C67B559DF1E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B11AE41-D1BF-4129-BB8C-ABAAC421361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/>
            </a:rPr>
            <a:t>Организация процесса диспансеризации на принципах бережливого производства (взрослых и детей)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A16F68-151C-4122-A201-04CA1BE6BEDB}" type="parTrans" cxnId="{44123CEA-3539-4A69-ADE1-7B87B5D37A5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FDAA72F-44E4-465D-8AC9-1E1DC88DEAE8}" type="sibTrans" cxnId="{44123CEA-3539-4A69-ADE1-7B87B5D37A5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BC503AE-915B-4D22-894C-A2B68EAED48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/>
            </a:rPr>
            <a:t>Оптимизация процесса выписки льготных рецептов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C3F4D0-2CF8-4849-AD74-3CE051922C79}" type="parTrans" cxnId="{12371AA0-5B9C-4B98-A036-225576E74E3F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F74CE5C-870C-47BF-8304-F2E0A0327EB0}" type="sibTrans" cxnId="{12371AA0-5B9C-4B98-A036-225576E74E3F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F5E92E7-4DE4-42A9-BBEE-4A0D5E04106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/>
            </a:rPr>
            <a:t>Оптимизация потоков пациентов в регистратуру организации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  <dgm:t>
        <a:bodyPr/>
        <a:lstStyle/>
        <a:p>
          <a:endParaRPr lang="ru-RU"/>
        </a:p>
      </dgm:t>
    </dgm:pt>
    <dgm:pt modelId="{A566C81D-5D0C-415A-B8E5-14AA7C5E96AF}" type="pres">
      <dgm:prSet presAssocID="{084E74DD-A14E-4F0C-9160-5C885E3BCC7E}" presName="cycle" presStyleCnt="0"/>
      <dgm:spPr/>
      <dgm:t>
        <a:bodyPr/>
        <a:lstStyle/>
        <a:p>
          <a:endParaRPr lang="ru-RU"/>
        </a:p>
      </dgm:t>
    </dgm:pt>
    <dgm:pt modelId="{81CC1E10-06F5-4A73-828E-6AB1E59CFADA}" type="pres">
      <dgm:prSet presAssocID="{084E74DD-A14E-4F0C-9160-5C885E3BCC7E}" presName="srcNode" presStyleLbl="node1" presStyleIdx="0" presStyleCnt="5"/>
      <dgm:spPr/>
      <dgm:t>
        <a:bodyPr/>
        <a:lstStyle/>
        <a:p>
          <a:endParaRPr lang="ru-RU"/>
        </a:p>
      </dgm:t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5"/>
      <dgm:spPr/>
      <dgm:t>
        <a:bodyPr/>
        <a:lstStyle/>
        <a:p>
          <a:endParaRPr lang="ru-RU"/>
        </a:p>
      </dgm:t>
    </dgm:pt>
    <dgm:pt modelId="{6C17FBEE-0C43-4FA6-9F67-BED95830D97B}" type="pres">
      <dgm:prSet presAssocID="{084E74DD-A14E-4F0C-9160-5C885E3BCC7E}" presName="dstNode" presStyleLbl="node1" presStyleIdx="0" presStyleCnt="5"/>
      <dgm:spPr/>
      <dgm:t>
        <a:bodyPr/>
        <a:lstStyle/>
        <a:p>
          <a:endParaRPr lang="ru-RU"/>
        </a:p>
      </dgm:t>
    </dgm:pt>
    <dgm:pt modelId="{9087AB48-8359-4D4C-A8A6-649CF0D94A82}" type="pres">
      <dgm:prSet presAssocID="{1F5E92E7-4DE4-42A9-BBEE-4A0D5E04106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13C07-AD2F-4485-A84A-4621A0B4B3D9}" type="pres">
      <dgm:prSet presAssocID="{1F5E92E7-4DE4-42A9-BBEE-4A0D5E04106B}" presName="accent_1" presStyleCnt="0"/>
      <dgm:spPr/>
      <dgm:t>
        <a:bodyPr/>
        <a:lstStyle/>
        <a:p>
          <a:endParaRPr lang="ru-RU"/>
        </a:p>
      </dgm:t>
    </dgm:pt>
    <dgm:pt modelId="{140720C7-007C-4070-9440-2604454699DF}" type="pres">
      <dgm:prSet presAssocID="{1F5E92E7-4DE4-42A9-BBEE-4A0D5E04106B}" presName="accentRepeatNode" presStyleLbl="solidFgAcc1" presStyleIdx="0" presStyleCnt="5" custLinFactNeighborX="-3261" custLinFactNeighborY="6268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919BB31-FB75-47B4-83F6-F459A717BB75}" type="pres">
      <dgm:prSet presAssocID="{595578DA-3524-472A-88FB-1B4C1002717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20DF8-F7FC-4B33-BE51-77E4F4E90179}" type="pres">
      <dgm:prSet presAssocID="{595578DA-3524-472A-88FB-1B4C10027174}" presName="accent_2" presStyleCnt="0"/>
      <dgm:spPr/>
      <dgm:t>
        <a:bodyPr/>
        <a:lstStyle/>
        <a:p>
          <a:endParaRPr lang="ru-RU"/>
        </a:p>
      </dgm:t>
    </dgm:pt>
    <dgm:pt modelId="{3C04AA14-2F75-45D6-AC21-EFCE66F9E706}" type="pres">
      <dgm:prSet presAssocID="{595578DA-3524-472A-88FB-1B4C10027174}" presName="accentRepeatNode" presStyleLbl="solidFgAcc1" presStyleIdx="1" presStyleCnt="5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FB0B863-4B18-4597-9160-58A8B9CAB7E1}" type="pres">
      <dgm:prSet presAssocID="{606B9C0C-78FB-4DAC-86AB-59440763C26F}" presName="text_3" presStyleLbl="node1" presStyleIdx="2" presStyleCnt="5" custScaleY="14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9C-0A4B-490D-94F8-553D3CB11677}" type="pres">
      <dgm:prSet presAssocID="{606B9C0C-78FB-4DAC-86AB-59440763C26F}" presName="accent_3" presStyleCnt="0"/>
      <dgm:spPr/>
      <dgm:t>
        <a:bodyPr/>
        <a:lstStyle/>
        <a:p>
          <a:endParaRPr lang="ru-RU"/>
        </a:p>
      </dgm:t>
    </dgm:pt>
    <dgm:pt modelId="{B58BF35D-B5C0-4129-8484-65763767AD28}" type="pres">
      <dgm:prSet presAssocID="{606B9C0C-78FB-4DAC-86AB-59440763C26F}" presName="accentRepeatNode" presStyleLbl="solidFgAcc1" presStyleIdx="2" presStyleCnt="5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A3A8FB6-ACC2-4DAE-965E-DC66F674B058}" type="pres">
      <dgm:prSet presAssocID="{6B11AE41-D1BF-4129-BB8C-ABAAC421361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5459A-88E1-4357-8BFA-B7ED642AFE33}" type="pres">
      <dgm:prSet presAssocID="{6B11AE41-D1BF-4129-BB8C-ABAAC4213612}" presName="accent_4" presStyleCnt="0"/>
      <dgm:spPr/>
      <dgm:t>
        <a:bodyPr/>
        <a:lstStyle/>
        <a:p>
          <a:endParaRPr lang="ru-RU"/>
        </a:p>
      </dgm:t>
    </dgm:pt>
    <dgm:pt modelId="{971C4211-BC66-4341-852A-4E223C191D3F}" type="pres">
      <dgm:prSet presAssocID="{6B11AE41-D1BF-4129-BB8C-ABAAC4213612}" presName="accentRepeatNode" presStyleLbl="solidFgAcc1" presStyleIdx="3" presStyleCnt="5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85AB78C-B253-4860-A26C-50BE4BFD3232}" type="pres">
      <dgm:prSet presAssocID="{BBC503AE-915B-4D22-894C-A2B68EAED48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E2F3-CFB9-40DD-AF36-1652E1B597CB}" type="pres">
      <dgm:prSet presAssocID="{BBC503AE-915B-4D22-894C-A2B68EAED48A}" presName="accent_5" presStyleCnt="0"/>
      <dgm:spPr/>
      <dgm:t>
        <a:bodyPr/>
        <a:lstStyle/>
        <a:p>
          <a:endParaRPr lang="ru-RU"/>
        </a:p>
      </dgm:t>
    </dgm:pt>
    <dgm:pt modelId="{0B06BBAD-A736-4BB0-921C-849DE8C0422B}" type="pres">
      <dgm:prSet presAssocID="{BBC503AE-915B-4D22-894C-A2B68EAED48A}" presName="accentRepeatNode" presStyleLbl="solidFgAcc1" presStyleIdx="4" presStyleCnt="5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EC92009-4AF3-4507-85A6-FE048774BDC7}" type="presOf" srcId="{6B11AE41-D1BF-4129-BB8C-ABAAC4213612}" destId="{FA3A8FB6-ACC2-4DAE-965E-DC66F674B058}" srcOrd="0" destOrd="0" presId="urn:microsoft.com/office/officeart/2008/layout/VerticalCurvedList"/>
    <dgm:cxn modelId="{4AADF63C-BE32-4850-8E68-43F0E80280EF}" srcId="{084E74DD-A14E-4F0C-9160-5C885E3BCC7E}" destId="{595578DA-3524-472A-88FB-1B4C10027174}" srcOrd="1" destOrd="0" parTransId="{9808176C-B8EB-4951-9A4C-8BA651BC263B}" sibTransId="{65C465BF-D045-40BD-BB33-BC255E647710}"/>
    <dgm:cxn modelId="{12371AA0-5B9C-4B98-A036-225576E74E3F}" srcId="{084E74DD-A14E-4F0C-9160-5C885E3BCC7E}" destId="{BBC503AE-915B-4D22-894C-A2B68EAED48A}" srcOrd="4" destOrd="0" parTransId="{8AC3F4D0-2CF8-4849-AD74-3CE051922C79}" sibTransId="{CF74CE5C-870C-47BF-8304-F2E0A0327EB0}"/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EE86FB27-6611-4B2C-9082-E6039BAE1ADB}" type="presOf" srcId="{CF95A685-1698-4A3E-8150-B6BAEB0D23CB}" destId="{F06BF716-BD5E-4333-B5B5-ADF26563BB64}" srcOrd="0" destOrd="0" presId="urn:microsoft.com/office/officeart/2008/layout/VerticalCurvedList"/>
    <dgm:cxn modelId="{D5B8F28D-41F0-4B61-AA0C-0A83B09318F1}" type="presOf" srcId="{1F5E92E7-4DE4-42A9-BBEE-4A0D5E04106B}" destId="{9087AB48-8359-4D4C-A8A6-649CF0D94A82}" srcOrd="0" destOrd="0" presId="urn:microsoft.com/office/officeart/2008/layout/VerticalCurvedList"/>
    <dgm:cxn modelId="{01F97704-75C9-4290-A024-935277AAEA98}" type="presOf" srcId="{606B9C0C-78FB-4DAC-86AB-59440763C26F}" destId="{7FB0B863-4B18-4597-9160-58A8B9CAB7E1}" srcOrd="0" destOrd="0" presId="urn:microsoft.com/office/officeart/2008/layout/VerticalCurvedList"/>
    <dgm:cxn modelId="{CEFCE300-E0EA-41C4-928E-8162CB70A2BB}" type="presOf" srcId="{084E74DD-A14E-4F0C-9160-5C885E3BCC7E}" destId="{14C0409A-5AB4-4BF5-A26F-E4E70A586BA3}" srcOrd="0" destOrd="0" presId="urn:microsoft.com/office/officeart/2008/layout/VerticalCurvedList"/>
    <dgm:cxn modelId="{44123CEA-3539-4A69-ADE1-7B87B5D37A56}" srcId="{084E74DD-A14E-4F0C-9160-5C885E3BCC7E}" destId="{6B11AE41-D1BF-4129-BB8C-ABAAC4213612}" srcOrd="3" destOrd="0" parTransId="{50A16F68-151C-4122-A201-04CA1BE6BEDB}" sibTransId="{0FDAA72F-44E4-465D-8AC9-1E1DC88DEAE8}"/>
    <dgm:cxn modelId="{98DA5EDC-5611-4CA4-B0FC-9D78922ACBB9}" type="presOf" srcId="{BBC503AE-915B-4D22-894C-A2B68EAED48A}" destId="{985AB78C-B253-4860-A26C-50BE4BFD3232}" srcOrd="0" destOrd="0" presId="urn:microsoft.com/office/officeart/2008/layout/VerticalCurvedList"/>
    <dgm:cxn modelId="{3172DC9B-4FF0-4A9C-8287-4C67B559DF1E}" srcId="{084E74DD-A14E-4F0C-9160-5C885E3BCC7E}" destId="{606B9C0C-78FB-4DAC-86AB-59440763C26F}" srcOrd="2" destOrd="0" parTransId="{0D6F9859-65B1-4666-9D7A-93D42CD834A5}" sibTransId="{A10B5156-CBC3-4B47-9889-661BE42ED592}"/>
    <dgm:cxn modelId="{D0D2CE9D-6499-4472-B8BE-CC1ACF3B1E29}" type="presOf" srcId="{595578DA-3524-472A-88FB-1B4C10027174}" destId="{D919BB31-FB75-47B4-83F6-F459A717BB75}" srcOrd="0" destOrd="0" presId="urn:microsoft.com/office/officeart/2008/layout/VerticalCurvedList"/>
    <dgm:cxn modelId="{C8CB5F86-E5DB-4528-BAF1-E4507C1BDFEF}" type="presParOf" srcId="{14C0409A-5AB4-4BF5-A26F-E4E70A586BA3}" destId="{C42B277C-F29D-4CB5-9B6D-9C55CF626C8E}" srcOrd="0" destOrd="0" presId="urn:microsoft.com/office/officeart/2008/layout/VerticalCurvedList"/>
    <dgm:cxn modelId="{3B4F53D5-4B11-49DD-9E35-D63E5B00861A}" type="presParOf" srcId="{C42B277C-F29D-4CB5-9B6D-9C55CF626C8E}" destId="{A566C81D-5D0C-415A-B8E5-14AA7C5E96AF}" srcOrd="0" destOrd="0" presId="urn:microsoft.com/office/officeart/2008/layout/VerticalCurvedList"/>
    <dgm:cxn modelId="{1CE68188-BB7F-4FDA-8B1A-0980C4D204FF}" type="presParOf" srcId="{A566C81D-5D0C-415A-B8E5-14AA7C5E96AF}" destId="{81CC1E10-06F5-4A73-828E-6AB1E59CFADA}" srcOrd="0" destOrd="0" presId="urn:microsoft.com/office/officeart/2008/layout/VerticalCurvedList"/>
    <dgm:cxn modelId="{AF0D753C-EF4E-4D60-97C0-6CFCF65D37DC}" type="presParOf" srcId="{A566C81D-5D0C-415A-B8E5-14AA7C5E96AF}" destId="{F06BF716-BD5E-4333-B5B5-ADF26563BB64}" srcOrd="1" destOrd="0" presId="urn:microsoft.com/office/officeart/2008/layout/VerticalCurvedList"/>
    <dgm:cxn modelId="{B66052A1-759F-4CF4-84FC-916E1DADBAFE}" type="presParOf" srcId="{A566C81D-5D0C-415A-B8E5-14AA7C5E96AF}" destId="{46E59A18-75AC-4F2F-A958-A421087067A3}" srcOrd="2" destOrd="0" presId="urn:microsoft.com/office/officeart/2008/layout/VerticalCurvedList"/>
    <dgm:cxn modelId="{ADAE34A7-A32E-49DA-A428-C63B13EC964F}" type="presParOf" srcId="{A566C81D-5D0C-415A-B8E5-14AA7C5E96AF}" destId="{6C17FBEE-0C43-4FA6-9F67-BED95830D97B}" srcOrd="3" destOrd="0" presId="urn:microsoft.com/office/officeart/2008/layout/VerticalCurvedList"/>
    <dgm:cxn modelId="{3F12AF55-558A-4453-860B-B836BF673820}" type="presParOf" srcId="{C42B277C-F29D-4CB5-9B6D-9C55CF626C8E}" destId="{9087AB48-8359-4D4C-A8A6-649CF0D94A82}" srcOrd="1" destOrd="0" presId="urn:microsoft.com/office/officeart/2008/layout/VerticalCurvedList"/>
    <dgm:cxn modelId="{476311EC-AE33-4076-BD60-E7AEA3770572}" type="presParOf" srcId="{C42B277C-F29D-4CB5-9B6D-9C55CF626C8E}" destId="{76013C07-AD2F-4485-A84A-4621A0B4B3D9}" srcOrd="2" destOrd="0" presId="urn:microsoft.com/office/officeart/2008/layout/VerticalCurvedList"/>
    <dgm:cxn modelId="{7FDD91F9-8F43-4404-A5B5-9789D0FF65A7}" type="presParOf" srcId="{76013C07-AD2F-4485-A84A-4621A0B4B3D9}" destId="{140720C7-007C-4070-9440-2604454699DF}" srcOrd="0" destOrd="0" presId="urn:microsoft.com/office/officeart/2008/layout/VerticalCurvedList"/>
    <dgm:cxn modelId="{123876C9-0FDB-40BC-A3A7-377C1E544278}" type="presParOf" srcId="{C42B277C-F29D-4CB5-9B6D-9C55CF626C8E}" destId="{D919BB31-FB75-47B4-83F6-F459A717BB75}" srcOrd="3" destOrd="0" presId="urn:microsoft.com/office/officeart/2008/layout/VerticalCurvedList"/>
    <dgm:cxn modelId="{8353AFBB-D50A-4BF1-A385-85EA49562E6B}" type="presParOf" srcId="{C42B277C-F29D-4CB5-9B6D-9C55CF626C8E}" destId="{D5320DF8-F7FC-4B33-BE51-77E4F4E90179}" srcOrd="4" destOrd="0" presId="urn:microsoft.com/office/officeart/2008/layout/VerticalCurvedList"/>
    <dgm:cxn modelId="{D542C104-DC49-4AA9-BCF6-C4EBED94A9B8}" type="presParOf" srcId="{D5320DF8-F7FC-4B33-BE51-77E4F4E90179}" destId="{3C04AA14-2F75-45D6-AC21-EFCE66F9E706}" srcOrd="0" destOrd="0" presId="urn:microsoft.com/office/officeart/2008/layout/VerticalCurvedList"/>
    <dgm:cxn modelId="{E3DCC363-2E14-49E2-B672-1C925A3E06C6}" type="presParOf" srcId="{C42B277C-F29D-4CB5-9B6D-9C55CF626C8E}" destId="{7FB0B863-4B18-4597-9160-58A8B9CAB7E1}" srcOrd="5" destOrd="0" presId="urn:microsoft.com/office/officeart/2008/layout/VerticalCurvedList"/>
    <dgm:cxn modelId="{A65D7D18-ED53-4CDC-A79E-B9F6108B1DD9}" type="presParOf" srcId="{C42B277C-F29D-4CB5-9B6D-9C55CF626C8E}" destId="{8B88259C-0A4B-490D-94F8-553D3CB11677}" srcOrd="6" destOrd="0" presId="urn:microsoft.com/office/officeart/2008/layout/VerticalCurvedList"/>
    <dgm:cxn modelId="{A11274BF-216A-4D60-87A8-2D618FAADDCA}" type="presParOf" srcId="{8B88259C-0A4B-490D-94F8-553D3CB11677}" destId="{B58BF35D-B5C0-4129-8484-65763767AD28}" srcOrd="0" destOrd="0" presId="urn:microsoft.com/office/officeart/2008/layout/VerticalCurvedList"/>
    <dgm:cxn modelId="{C444412E-0A9F-4793-912B-445EE5D67B64}" type="presParOf" srcId="{C42B277C-F29D-4CB5-9B6D-9C55CF626C8E}" destId="{FA3A8FB6-ACC2-4DAE-965E-DC66F674B058}" srcOrd="7" destOrd="0" presId="urn:microsoft.com/office/officeart/2008/layout/VerticalCurvedList"/>
    <dgm:cxn modelId="{2C9D2342-E5B2-4748-AA2A-E3063AE3A4AE}" type="presParOf" srcId="{C42B277C-F29D-4CB5-9B6D-9C55CF626C8E}" destId="{00C5459A-88E1-4357-8BFA-B7ED642AFE33}" srcOrd="8" destOrd="0" presId="urn:microsoft.com/office/officeart/2008/layout/VerticalCurvedList"/>
    <dgm:cxn modelId="{063A0375-CA21-4AA2-BD7D-884C18D47397}" type="presParOf" srcId="{00C5459A-88E1-4357-8BFA-B7ED642AFE33}" destId="{971C4211-BC66-4341-852A-4E223C191D3F}" srcOrd="0" destOrd="0" presId="urn:microsoft.com/office/officeart/2008/layout/VerticalCurvedList"/>
    <dgm:cxn modelId="{7C6223AA-A7BD-4F6E-91F7-CB3FBF6D12DB}" type="presParOf" srcId="{C42B277C-F29D-4CB5-9B6D-9C55CF626C8E}" destId="{985AB78C-B253-4860-A26C-50BE4BFD3232}" srcOrd="9" destOrd="0" presId="urn:microsoft.com/office/officeart/2008/layout/VerticalCurvedList"/>
    <dgm:cxn modelId="{CC75DABE-B8F5-4324-AFEE-CC305B9CA790}" type="presParOf" srcId="{C42B277C-F29D-4CB5-9B6D-9C55CF626C8E}" destId="{A77FE2F3-CFB9-40DD-AF36-1652E1B597CB}" srcOrd="10" destOrd="0" presId="urn:microsoft.com/office/officeart/2008/layout/VerticalCurvedList"/>
    <dgm:cxn modelId="{073109AB-5AE7-4B58-A6D1-A0EE950FFA07}" type="presParOf" srcId="{A77FE2F3-CFB9-40DD-AF36-1652E1B597CB}" destId="{0B06BBAD-A736-4BB0-921C-849DE8C042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520525" y="361"/>
          <a:ext cx="7483293" cy="986732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Распоряжение КЗ ЛО  от 01.02.2018 № 28-О о мерах по реализации приоритетного проекта «Создание новой модели медицинской организации оказывающей первичную медико-санитарную помощь»</a:t>
          </a:r>
          <a:endParaRPr lang="ru-RU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67208" y="361"/>
        <a:ext cx="7236610" cy="986732"/>
      </dsp:txXfrm>
    </dsp:sp>
    <dsp:sp modelId="{B856336C-C0C5-4AB7-9D71-DF0FE7EFC599}">
      <dsp:nvSpPr>
        <dsp:cNvPr id="0" name=""/>
        <dsp:cNvSpPr/>
      </dsp:nvSpPr>
      <dsp:spPr>
        <a:xfrm>
          <a:off x="126283" y="69144"/>
          <a:ext cx="849167" cy="84916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540252" y="1240576"/>
          <a:ext cx="7443839" cy="84916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Паспорт приоритетного проекта «Создание новой модели медицинской организации оказывающей первичную медико-санитарную помощь» 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52544" y="1240576"/>
        <a:ext cx="7231547" cy="849167"/>
      </dsp:txXfrm>
    </dsp:sp>
    <dsp:sp modelId="{4B546501-9061-4068-982E-42E3F7820CB8}">
      <dsp:nvSpPr>
        <dsp:cNvPr id="0" name=""/>
        <dsp:cNvSpPr/>
      </dsp:nvSpPr>
      <dsp:spPr>
        <a:xfrm>
          <a:off x="126283" y="1240576"/>
          <a:ext cx="849167" cy="84916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459473" y="2193968"/>
          <a:ext cx="7443839" cy="84916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Приказ главного врача №41 от 13.02.2018 года «Об утверждении регламентирующей документации по проекту «Создание новой модели медицинской организации, оказывающей первичную медико-санитарную помощь»»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671765" y="2193968"/>
        <a:ext cx="7231547" cy="849167"/>
      </dsp:txXfrm>
    </dsp:sp>
    <dsp:sp modelId="{F1B5D134-45DC-49F1-80FF-2E95A16EF5E9}">
      <dsp:nvSpPr>
        <dsp:cNvPr id="0" name=""/>
        <dsp:cNvSpPr/>
      </dsp:nvSpPr>
      <dsp:spPr>
        <a:xfrm>
          <a:off x="123481" y="2198562"/>
          <a:ext cx="849167" cy="84916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583504" y="3274089"/>
          <a:ext cx="7443839" cy="84916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Тактический план реализации проекта «Создание новой модели медицинской организации оказывающей первичную медико-санитарную помощь»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95796" y="3274089"/>
        <a:ext cx="7231547" cy="849167"/>
      </dsp:txXfrm>
    </dsp:sp>
    <dsp:sp modelId="{E6485547-5CCE-4E21-BC7E-39F7B83284F9}">
      <dsp:nvSpPr>
        <dsp:cNvPr id="0" name=""/>
        <dsp:cNvSpPr/>
      </dsp:nvSpPr>
      <dsp:spPr>
        <a:xfrm>
          <a:off x="1115962" y="4426214"/>
          <a:ext cx="849167" cy="84916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AD89A6-88C4-400C-B712-B3A589153275}">
      <dsp:nvSpPr>
        <dsp:cNvPr id="0" name=""/>
        <dsp:cNvSpPr/>
      </dsp:nvSpPr>
      <dsp:spPr>
        <a:xfrm rot="10800000">
          <a:off x="603458" y="4403862"/>
          <a:ext cx="7443839" cy="84916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 проекта «Создание новой модели медицинской организации оказывающей первичную медико-санитарную помощь» ГБУЗ ЛО «Лужская МБ»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815750" y="4403862"/>
        <a:ext cx="7231547" cy="849167"/>
      </dsp:txXfrm>
    </dsp:sp>
    <dsp:sp modelId="{2A76378E-DEF2-4A88-8CF6-068FC4D05F49}">
      <dsp:nvSpPr>
        <dsp:cNvPr id="0" name=""/>
        <dsp:cNvSpPr/>
      </dsp:nvSpPr>
      <dsp:spPr>
        <a:xfrm>
          <a:off x="236692" y="4426212"/>
          <a:ext cx="849167" cy="8491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A4BB-25F9-45D6-80C3-7BA1A57CF419}">
      <dsp:nvSpPr>
        <dsp:cNvPr id="0" name=""/>
        <dsp:cNvSpPr/>
      </dsp:nvSpPr>
      <dsp:spPr>
        <a:xfrm>
          <a:off x="2971502" y="3043233"/>
          <a:ext cx="1590207" cy="425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754"/>
              </a:lnTo>
              <a:lnTo>
                <a:pt x="1590207" y="297754"/>
              </a:lnTo>
              <a:lnTo>
                <a:pt x="1590207" y="42531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B352D100-B2F0-4A23-A76B-16E25FC6BD7A}">
      <dsp:nvSpPr>
        <dsp:cNvPr id="0" name=""/>
        <dsp:cNvSpPr/>
      </dsp:nvSpPr>
      <dsp:spPr>
        <a:xfrm>
          <a:off x="1477969" y="3043233"/>
          <a:ext cx="1493532" cy="425314"/>
        </a:xfrm>
        <a:custGeom>
          <a:avLst/>
          <a:gdLst/>
          <a:ahLst/>
          <a:cxnLst/>
          <a:rect l="0" t="0" r="0" b="0"/>
          <a:pathLst>
            <a:path>
              <a:moveTo>
                <a:pt x="1493532" y="0"/>
              </a:moveTo>
              <a:lnTo>
                <a:pt x="1493532" y="297754"/>
              </a:lnTo>
              <a:lnTo>
                <a:pt x="0" y="297754"/>
              </a:lnTo>
              <a:lnTo>
                <a:pt x="0" y="42531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0A08E698-9E38-474E-9237-1714A5E62FF7}">
      <dsp:nvSpPr>
        <dsp:cNvPr id="0" name=""/>
        <dsp:cNvSpPr/>
      </dsp:nvSpPr>
      <dsp:spPr>
        <a:xfrm>
          <a:off x="2925782" y="1219095"/>
          <a:ext cx="91440" cy="400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4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BE13C9C-AA56-4903-8DCE-ACFCE899C53B}">
      <dsp:nvSpPr>
        <dsp:cNvPr id="0" name=""/>
        <dsp:cNvSpPr/>
      </dsp:nvSpPr>
      <dsp:spPr>
        <a:xfrm>
          <a:off x="1705079" y="344727"/>
          <a:ext cx="2532845" cy="874368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34F3ED18-97E4-4E08-A156-915345C60DB5}">
      <dsp:nvSpPr>
        <dsp:cNvPr id="0" name=""/>
        <dsp:cNvSpPr/>
      </dsp:nvSpPr>
      <dsp:spPr>
        <a:xfrm>
          <a:off x="1858075" y="490072"/>
          <a:ext cx="2532845" cy="8743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Комитет здравоохранения ЛО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83684" y="515681"/>
        <a:ext cx="2481627" cy="823150"/>
      </dsp:txXfrm>
    </dsp:sp>
    <dsp:sp modelId="{E65A833F-26FD-4068-B329-01CDCCEF58DD}">
      <dsp:nvSpPr>
        <dsp:cNvPr id="0" name=""/>
        <dsp:cNvSpPr/>
      </dsp:nvSpPr>
      <dsp:spPr>
        <a:xfrm>
          <a:off x="1274828" y="1619560"/>
          <a:ext cx="3393347" cy="1423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EE331B23-5BF0-4B5A-A6A5-568ABA1DA845}">
      <dsp:nvSpPr>
        <dsp:cNvPr id="0" name=""/>
        <dsp:cNvSpPr/>
      </dsp:nvSpPr>
      <dsp:spPr>
        <a:xfrm>
          <a:off x="1427824" y="1764906"/>
          <a:ext cx="3393347" cy="1423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Региональный центр Первичной медико-санитарной помощи.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Руководитель – Глазкова Т.В.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469522" y="1806604"/>
        <a:ext cx="3309951" cy="1340276"/>
      </dsp:txXfrm>
    </dsp:sp>
    <dsp:sp modelId="{C4042B34-3C84-485A-90CE-5474FBC55DCD}">
      <dsp:nvSpPr>
        <dsp:cNvPr id="0" name=""/>
        <dsp:cNvSpPr/>
      </dsp:nvSpPr>
      <dsp:spPr>
        <a:xfrm>
          <a:off x="45279" y="3468547"/>
          <a:ext cx="2865380" cy="1178796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5D926313-9644-4325-9913-48ED76C0D575}">
      <dsp:nvSpPr>
        <dsp:cNvPr id="0" name=""/>
        <dsp:cNvSpPr/>
      </dsp:nvSpPr>
      <dsp:spPr>
        <a:xfrm>
          <a:off x="198274" y="3613893"/>
          <a:ext cx="2865380" cy="1178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Детская поликлиника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ГБУЗ ЛО «Лужская МБ»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Руководитель проекта –Злобина Р.П.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2800" y="3648419"/>
        <a:ext cx="2796328" cy="1109744"/>
      </dsp:txXfrm>
    </dsp:sp>
    <dsp:sp modelId="{687E6E01-0011-4BDC-8E77-0970CA77074A}">
      <dsp:nvSpPr>
        <dsp:cNvPr id="0" name=""/>
        <dsp:cNvSpPr/>
      </dsp:nvSpPr>
      <dsp:spPr>
        <a:xfrm>
          <a:off x="3180414" y="3468547"/>
          <a:ext cx="2762590" cy="1170280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A6EB96E7-E3AE-4100-B3AD-58C62AA42BEC}">
      <dsp:nvSpPr>
        <dsp:cNvPr id="0" name=""/>
        <dsp:cNvSpPr/>
      </dsp:nvSpPr>
      <dsp:spPr>
        <a:xfrm>
          <a:off x="3333409" y="3613893"/>
          <a:ext cx="2762590" cy="11702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Взрослая поликлиника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ГБУЗ ЛО «Лужская МБ»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Руководитель проекта – Васильев А.Н.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67685" y="3648169"/>
        <a:ext cx="2694038" cy="1101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Большая нагрузка на врача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Недостаточное количество узких специалистов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Недостаточная укомплектованность участковыми врачами педиатрами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Большая загруженность участковых врачей педиатров на приеме и на вызовах, обусловленным большим количеством пациентов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105" y="2460560"/>
        <a:ext cx="1850456" cy="2047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90241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7AB48-8359-4D4C-A8A6-649CF0D94A82}">
      <dsp:nvSpPr>
        <dsp:cNvPr id="0" name=""/>
        <dsp:cNvSpPr/>
      </dsp:nvSpPr>
      <dsp:spPr>
        <a:xfrm>
          <a:off x="498549" y="331006"/>
          <a:ext cx="5259425" cy="66243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</a:rPr>
            <a:t>Оптимизация потоков пациентов в регистратуру организации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8549" y="331006"/>
        <a:ext cx="5259425" cy="662437"/>
      </dsp:txXfrm>
    </dsp:sp>
    <dsp:sp modelId="{140720C7-007C-4070-9440-2604454699DF}">
      <dsp:nvSpPr>
        <dsp:cNvPr id="0" name=""/>
        <dsp:cNvSpPr/>
      </dsp:nvSpPr>
      <dsp:spPr>
        <a:xfrm>
          <a:off x="57523" y="300104"/>
          <a:ext cx="828047" cy="82804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9BB31-FB75-47B4-83F6-F459A717BB75}">
      <dsp:nvSpPr>
        <dsp:cNvPr id="0" name=""/>
        <dsp:cNvSpPr/>
      </dsp:nvSpPr>
      <dsp:spPr>
        <a:xfrm>
          <a:off x="973232" y="1324345"/>
          <a:ext cx="4784741" cy="66243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</a:rPr>
            <a:t>Стандартизация процесса забора крови и оптимизация работы с МИС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73232" y="1324345"/>
        <a:ext cx="4784741" cy="662437"/>
      </dsp:txXfrm>
    </dsp:sp>
    <dsp:sp modelId="{3C04AA14-2F75-45D6-AC21-EFCE66F9E706}">
      <dsp:nvSpPr>
        <dsp:cNvPr id="0" name=""/>
        <dsp:cNvSpPr/>
      </dsp:nvSpPr>
      <dsp:spPr>
        <a:xfrm>
          <a:off x="559209" y="1241540"/>
          <a:ext cx="828047" cy="82804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B0B863-4B18-4597-9160-58A8B9CAB7E1}">
      <dsp:nvSpPr>
        <dsp:cNvPr id="0" name=""/>
        <dsp:cNvSpPr/>
      </dsp:nvSpPr>
      <dsp:spPr>
        <a:xfrm>
          <a:off x="1118922" y="2156364"/>
          <a:ext cx="4639052" cy="98507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</a:rPr>
            <a:t>Стандартизация работы </a:t>
          </a:r>
          <a:r>
            <a:rPr lang="en-US" sz="1600" kern="1200" dirty="0" smtClean="0">
              <a:solidFill>
                <a:schemeClr val="tx1"/>
              </a:solidFill>
              <a:effectLst/>
            </a:rPr>
            <a:t>call</a:t>
          </a:r>
          <a:r>
            <a:rPr lang="ru-RU" sz="1600" kern="1200" dirty="0" smtClean="0">
              <a:solidFill>
                <a:schemeClr val="tx1"/>
              </a:solidFill>
              <a:effectLst/>
            </a:rPr>
            <a:t>-центра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18922" y="2156364"/>
        <a:ext cx="4639052" cy="985077"/>
      </dsp:txXfrm>
    </dsp:sp>
    <dsp:sp modelId="{B58BF35D-B5C0-4129-8484-65763767AD28}">
      <dsp:nvSpPr>
        <dsp:cNvPr id="0" name=""/>
        <dsp:cNvSpPr/>
      </dsp:nvSpPr>
      <dsp:spPr>
        <a:xfrm>
          <a:off x="704898" y="2234879"/>
          <a:ext cx="828047" cy="82804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3A8FB6-ACC2-4DAE-965E-DC66F674B058}">
      <dsp:nvSpPr>
        <dsp:cNvPr id="0" name=""/>
        <dsp:cNvSpPr/>
      </dsp:nvSpPr>
      <dsp:spPr>
        <a:xfrm>
          <a:off x="973232" y="3311022"/>
          <a:ext cx="4784741" cy="66243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</a:rPr>
            <a:t>Организация процесса диспансеризации на принципах бережливого производства (взрослых и детей)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73232" y="3311022"/>
        <a:ext cx="4784741" cy="662437"/>
      </dsp:txXfrm>
    </dsp:sp>
    <dsp:sp modelId="{971C4211-BC66-4341-852A-4E223C191D3F}">
      <dsp:nvSpPr>
        <dsp:cNvPr id="0" name=""/>
        <dsp:cNvSpPr/>
      </dsp:nvSpPr>
      <dsp:spPr>
        <a:xfrm>
          <a:off x="559209" y="3228218"/>
          <a:ext cx="828047" cy="82804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AB78C-B253-4860-A26C-50BE4BFD3232}">
      <dsp:nvSpPr>
        <dsp:cNvPr id="0" name=""/>
        <dsp:cNvSpPr/>
      </dsp:nvSpPr>
      <dsp:spPr>
        <a:xfrm>
          <a:off x="498549" y="4304361"/>
          <a:ext cx="5259425" cy="66243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81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</a:rPr>
            <a:t>Оптимизация процесса выписки льготных рецептов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8549" y="4304361"/>
        <a:ext cx="5259425" cy="662437"/>
      </dsp:txXfrm>
    </dsp:sp>
    <dsp:sp modelId="{0B06BBAD-A736-4BB0-921C-849DE8C0422B}">
      <dsp:nvSpPr>
        <dsp:cNvPr id="0" name=""/>
        <dsp:cNvSpPr/>
      </dsp:nvSpPr>
      <dsp:spPr>
        <a:xfrm>
          <a:off x="84525" y="4221556"/>
          <a:ext cx="828047" cy="82804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1.docx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image" Target="../media/image27.emf"/><Relationship Id="rId4" Type="http://schemas.openxmlformats.org/officeDocument/2006/relationships/image" Target="../media/image3.png"/><Relationship Id="rId9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ПРИОРИТЕТНЫЙ ПРОЕКТ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«СОЗДАНИЕ НОВОЙ МОДЕЛИ МЕДИЦИНСКОЙ ОРГАНИЗАЦИИ, ОКАЗЫВАЮЩЕЙ ПЕРВИЧНУЮ МЕДИКО-САНИТАРНУЮ ПОМОЩЬ» 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0" y="6093296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Заместитель главного врача по АПР Васильев А.Н.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4624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141208"/>
            <a:ext cx="756514" cy="720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44624"/>
            <a:ext cx="972847" cy="872308"/>
          </a:xfrm>
          <a:prstGeom prst="rect">
            <a:avLst/>
          </a:prstGeom>
        </p:spPr>
      </p:pic>
      <p:pic>
        <p:nvPicPr>
          <p:cNvPr id="41986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8748" y="116632"/>
            <a:ext cx="713593" cy="72008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08442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Государственное бюджетное учреждение здравоохранения Ленинградской области «Лужская межрайонная больница»</a:t>
            </a:r>
            <a:endParaRPr lang="ru-RU" altLang="ru-RU" sz="20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 проекта: 01.02.2018 - 01.11.2018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3117"/>
            <a:ext cx="720079" cy="75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07574098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11520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Большая трата времени в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очереди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регистратуру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20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Длительное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время ожидания на прием у кабинета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врача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20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Трудность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записи к узким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специалистам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20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Периодически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большое количество времени ожидания в очереди для сдачи анализов крови</a:t>
              </a:r>
            </a:p>
            <a:p>
              <a:pPr marL="11520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553544" y="116632"/>
            <a:ext cx="5554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  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9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116632"/>
            <a:ext cx="713593" cy="72008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18" y="112240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884980" y="290818"/>
            <a:ext cx="4719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нализ  проблем</a:t>
            </a:r>
            <a:endParaRPr lang="ru-RU" sz="2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142098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28958" y="5573527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463884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713593" cy="72008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572000" y="5589240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4" y="8022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15343"/>
              </p:ext>
            </p:extLst>
          </p:nvPr>
        </p:nvGraphicFramePr>
        <p:xfrm>
          <a:off x="1509703" y="1268760"/>
          <a:ext cx="5222538" cy="5462272"/>
        </p:xfrm>
        <a:graphic>
          <a:graphicData uri="http://schemas.openxmlformats.org/drawingml/2006/table">
            <a:tbl>
              <a:tblPr/>
              <a:tblGrid>
                <a:gridCol w="5222538"/>
              </a:tblGrid>
              <a:tr h="546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Уважаемые пациенты!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АНКЕТА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Приглашаем вас принять участие в анкетировании. Оно поможет нам выявить наши сильные и слабые стороны и качественнее оказывать медицинские услуги.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Анкетирование является полностью анонимным. Все заполненные анкеты будут тщательным образом проанализированы. По результатам каждой анкеты главный врач будет принимать меры по улучшению работы поликлиник в соответствии с пожеланиями населения.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	Как Вас приняли в регистратуре (внимательно, равнодушно, была допущена грубость, невнимательность) – подчеркнуть.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	Как долго вы были в очереди в регистратуру: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до 30 мин., до 2-х час, пришлось приходить на другой день.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      Если Вы обращались в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-центр больницы тел. 2-23-04, пожалуйста, дайте оценку его работы?____________________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	Как долго вы были в очереди у кабинета врача: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до 30 мин., до 2-х час, пришлось приходить на другой день.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	Предлагал ли Вам врач платные медицинские услуги                                                         (да, нет), если да то за какие______________________________?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	Какую форму оплаты Вам предложили________________?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	Возникали ли у Вас проблемы с записью на приём к врачу или диагностические исследования? (если возникали, то какие?)                 да, нет ____________________________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	Как вы оцениваете внешний вид персонала (опрятный, неопрятный)? - подчеркнуть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	Напишите Ваши предложения и замечания по работе поликлиники ______________________________________________________________________________________________________________________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 анкета может быть анонимной, но в случае, если Ваши претензии очень серьезны и касаются конкретных, названных Вами сотрудников, просим Вас указать свою фамилию и номер карты.                    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64" marR="850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9712" y="1185690"/>
            <a:ext cx="481052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4294951" y="139183"/>
            <a:ext cx="4642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проблем</a:t>
            </a:r>
            <a:endParaRPr lang="ru-RU" sz="2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713593" cy="72008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53" y="64299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\\servervpl\Общие Документы\Секретарь\общая для секретаря\Чистякова Н.В\бережливая поликлиника1\Вежливая регистратура\Вежливая регистратура взрослая пол-ка фото\DSCN85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6" y="1454762"/>
            <a:ext cx="3829969" cy="482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servervpl\Общие Документы\Секретарь\общая для секретаря\Доступная поликлиника. Маломобильные группы\Отчет\Фото реализации ДП\TMST79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1903"/>
            <a:ext cx="3816424" cy="4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3"/>
            <a:ext cx="5178719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Перечень реализуемых проектов</a:t>
            </a:r>
            <a:r>
              <a:rPr lang="ru-RU" sz="1400" b="1" baseline="30000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в рамках проекта «Создание новой модели МО, оказывающей первичную медико-санитарную помощь» - детская поликлиника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328" y="44623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5" y="12164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11307"/>
              </p:ext>
            </p:extLst>
          </p:nvPr>
        </p:nvGraphicFramePr>
        <p:xfrm>
          <a:off x="467544" y="1196753"/>
          <a:ext cx="7848872" cy="547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096"/>
                <a:gridCol w="993096"/>
                <a:gridCol w="612100"/>
                <a:gridCol w="610373"/>
                <a:gridCol w="612531"/>
                <a:gridCol w="739962"/>
                <a:gridCol w="739962"/>
                <a:gridCol w="1273876"/>
                <a:gridCol w="1273876"/>
              </a:tblGrid>
              <a:tr h="1758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медицинской организации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Текущее состояние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Целевое состояние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Примечание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</a:tr>
              <a:tr h="847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Время цикла (ВЦ), сек.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Время создания ценности  (ВСЦ), сек.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Кэф,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Время цикла (ВЦ), сек.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Время создания ценности (ВСЦ), сек.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Кэф, 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079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учреждение здравоохранения Ленинградской области «Лужская межрайонная больница» -детская поликлиника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1.Стандартизация процесса забора крови из вены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660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70%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 работе процедурного кабинета привлекается регистратор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</a:tr>
              <a:tr h="847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2. Оптимизация процесса выписки льготных рецептов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800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600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75%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350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87%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Стандартизация работы  «сестринского поста»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</a:tr>
              <a:tr h="703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3.Опримизация потоков пациентов в регистратуру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45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75%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Запись через интернет, лист ожидания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</a:tr>
              <a:tr h="527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4. Оптимизация процесса приема педиатра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8580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900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93%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Разделение потоков пациентов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</a:tr>
              <a:tr h="67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5. Стандартизация осмотра педиатром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70%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Много документации для ручного заполнения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</a:tr>
              <a:tr h="847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6. Стандартизация  и оптимизация процесса вызова врача на дом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33%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Стандартизация работы </a:t>
                      </a:r>
                      <a:r>
                        <a:rPr lang="en-US" sz="900" dirty="0">
                          <a:effectLst/>
                        </a:rPr>
                        <a:t>call - </a:t>
                      </a:r>
                      <a:r>
                        <a:rPr lang="ru-RU" sz="900" dirty="0">
                          <a:effectLst/>
                        </a:rPr>
                        <a:t>центра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48" marR="495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9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43608" y="2132856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Перечень реализуемых проектов</a:t>
            </a:r>
            <a:r>
              <a:rPr lang="ru-RU" sz="1400" b="1" baseline="30000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в рамках проекта «Создание новой модели МО, оказывающей первичную медико-санитарную помощь» - взрослая поликлиника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328" y="44623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5" y="12164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30854"/>
              </p:ext>
            </p:extLst>
          </p:nvPr>
        </p:nvGraphicFramePr>
        <p:xfrm>
          <a:off x="251521" y="1340768"/>
          <a:ext cx="8352928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873"/>
                <a:gridCol w="1056873"/>
                <a:gridCol w="651409"/>
                <a:gridCol w="649571"/>
                <a:gridCol w="651868"/>
                <a:gridCol w="787483"/>
                <a:gridCol w="787483"/>
                <a:gridCol w="1355684"/>
                <a:gridCol w="1355684"/>
              </a:tblGrid>
              <a:tr h="2013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медицинской организации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Текущее состояние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Целевое состояние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Примечание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  <a:tr h="997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Время цикла (ВЦ), сек.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Время создания ценности  (ВСЦ), сек.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Кэф, 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Время цикла (ВЦ), сек.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Время создания ценности (ВСЦ), сек.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Кэф, 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827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бюджетное учреждение здравоохранения Ленинградской области «Лужская межрайонная больница» - взрослая поликлиника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1.Оптимизация потоков пациентов в регистратуру организации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2700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22%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Информирование населения (лист ожидания, запись через интернет)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  <a:tr h="1197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2. Стандартизация процесса забора крови и оптимизация работы с МИС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2400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Очередь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  <a:tr h="991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3.Стандартизация работы </a:t>
                      </a:r>
                      <a:r>
                        <a:rPr lang="en-US" sz="1000">
                          <a:effectLst/>
                        </a:rPr>
                        <a:t>call</a:t>
                      </a:r>
                      <a:r>
                        <a:rPr lang="ru-RU" sz="1000">
                          <a:effectLst/>
                        </a:rPr>
                        <a:t>-центра ожидание ответа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Мини- АТС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  <a:tr h="798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4. Организация процесса диспансеризации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 дней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 дней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 дней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3дня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Нехватка мед. кадров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8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419872" y="116632"/>
            <a:ext cx="529387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/>
              <a:t>Оптимизация </a:t>
            </a:r>
            <a:r>
              <a:rPr lang="ru-RU" sz="2400" dirty="0"/>
              <a:t>потоков пациентов в регистратуру организации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pic>
        <p:nvPicPr>
          <p:cNvPr id="15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18" y="82080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Servervpl\общие документы\Секретарь\общая для секретаря\Доступная поликлиника. Маломобильные группы\Фотофиксация ВП\PICT01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6" y="1340767"/>
            <a:ext cx="3856105" cy="28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vpl\общие документы\Секретарь\общая для секретаря\Чистякова Н.В\бережливая поликлиника1\Вежливая регистратура\Вежливая регистратура взрослая пол-ка фото\DSCN85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01" y="1340767"/>
            <a:ext cx="3888432" cy="28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490202"/>
            <a:ext cx="48985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Организация электронной очереди.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Организация работы </a:t>
            </a:r>
            <a:r>
              <a:rPr lang="en-US" dirty="0" smtClean="0"/>
              <a:t>call</a:t>
            </a:r>
            <a:r>
              <a:rPr lang="ru-RU" dirty="0" smtClean="0"/>
              <a:t>-центра.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Лист-ожидания.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Запись с использованием ресурса Интернет.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Разделение потоков.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Администратор входной зоны.</a:t>
            </a:r>
            <a:endParaRPr lang="ru-RU" dirty="0"/>
          </a:p>
        </p:txBody>
      </p:sp>
      <p:pic>
        <p:nvPicPr>
          <p:cNvPr id="4102" name="Picture 6" descr="\\servervpl\Общие Документы\Секретарь\общая для секретаря\Доступная поликлиника. Маломобильные группы\Фотофиксация ВП\PICT01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85865"/>
            <a:ext cx="2919040" cy="21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3449"/>
            <a:ext cx="8640960" cy="1473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u="sng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Проблемы: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время ожидания, очереди в кабинет, длительное время нахождения в кабинете.</a:t>
            </a:r>
          </a:p>
          <a:p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запланированные для их решения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МИС, ЛИС; оформление пациента не медицинской сестрой, а администратором; внедрение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СОПа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Предпринятые мероприятия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основных проблем процесса, проведен хронометраж; выявлены временные потери;  разработан СОП; оборудовано рабочее место администратора МИС для регистрации пациентов на забор анализов.</a:t>
            </a:r>
          </a:p>
          <a:p>
            <a:pPr algn="ctr"/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2894" y="4365104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Стандартизация процесса забора крови и оптимизация </a:t>
            </a:r>
            <a:r>
              <a:rPr lang="ru-RU" sz="1600" b="1" dirty="0" err="1" smtClean="0">
                <a:solidFill>
                  <a:prstClr val="white"/>
                </a:solidFill>
              </a:rPr>
              <a:t>раб</a:t>
            </a:r>
            <a:r>
              <a:rPr lang="ru-RU" sz="2000" dirty="0" err="1" smtClean="0"/>
              <a:t>Стандартизация</a:t>
            </a:r>
            <a:r>
              <a:rPr lang="ru-RU" sz="2000" dirty="0" smtClean="0"/>
              <a:t> </a:t>
            </a:r>
            <a:r>
              <a:rPr lang="ru-RU" sz="2000" dirty="0"/>
              <a:t>процесса забора крови и оптимизация работы с МИС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328" y="44623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5" y="12164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9" y="4221088"/>
            <a:ext cx="3292790" cy="246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DCIM\100KM029\PICT01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68" y="4221088"/>
            <a:ext cx="3277925" cy="24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3449"/>
            <a:ext cx="8640960" cy="1473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Проблемы: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время ожидания ответа на звонок более 15 минут.</a:t>
            </a:r>
          </a:p>
          <a:p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запланированные для их решения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фиксация разговоров, с помощью записывающих устройств, разработка и внедрение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СОПа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обучение этике в общении с пациентами.</a:t>
            </a:r>
          </a:p>
          <a:p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Предпринятые мероприятия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основных проблем процесса, проведен хронометраж; выявлены временные потери; оборудовано рабочее место администратора.</a:t>
            </a:r>
          </a:p>
          <a:p>
            <a:pPr algn="ctr"/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prstClr val="white"/>
                </a:solidFill>
              </a:rPr>
              <a:t>Стандартизация процесса забора крови и оптимизация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Стандартизация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-центра</a:t>
            </a:r>
            <a:endParaRPr lang="ru-RU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328" y="44623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5" y="12164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\\Servervpl\общие документы\Секретарь\общая для секретаря\Чистякова Н.В\бережливая поликлиника1\Вежливая регистратура\Вежливая регистратура взрослая пол-ка фото\DSCN84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4" y="4221088"/>
            <a:ext cx="3268620" cy="24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ervervpl\общие документы\Секретарь\общая для секретаря\Доступная поликлиника. Маломобильные группы\Фотофиксация ВП\PICT01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221088"/>
            <a:ext cx="3268989" cy="24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3449"/>
            <a:ext cx="8640960" cy="1473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Проблемы: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время прохождения диспансеризации (взрослых и детей) более 14 дней. Хождение по этажам и корпусам. Запись к специалистам в разные дни, что вынуждает посещать поликлинику несколько раз. Недостаточно талонов к узким специалистам, длительная очередь на функциональные исследования.</a:t>
            </a:r>
          </a:p>
          <a:p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запланированные для их решения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кабинета профилактики по принципам бережливого производства во взрослой поликлинике, открытие блока «Здоровое детство», распределение талонов к необходимым специалистам по участкам и подбор времени посещения индивидуально (детская поликлиника), разработка и внедрение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СОПа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обучение персонала и внедрение МИС.</a:t>
            </a:r>
          </a:p>
          <a:p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Предпринятые мероприятия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основных проблем процесса, проведен хронометраж; выявлены временные потери; оборудовано рабочее место врача и медицинской сестры МИС.</a:t>
            </a:r>
          </a:p>
          <a:p>
            <a:pPr algn="ctr"/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134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prstClr val="white"/>
                </a:solidFill>
              </a:rPr>
              <a:t>Ста</a:t>
            </a:r>
            <a:r>
              <a:rPr lang="ru-RU" dirty="0" smtClean="0"/>
              <a:t> </a:t>
            </a:r>
            <a:r>
              <a:rPr lang="ru-RU" dirty="0"/>
              <a:t>Организация процесса диспансеризации на принципах бережливого производства (взрослых и детей)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328" y="44623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5" y="12164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556792"/>
            <a:ext cx="8389440" cy="1473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Предпринятые мероприятия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рабочего места врачей (внедрение системы 5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рабочем месте, внедрение МИС).</a:t>
            </a:r>
          </a:p>
          <a:p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запланированные для их </a:t>
            </a:r>
            <a:r>
              <a:rPr lang="ru-RU" sz="16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</a:t>
            </a:r>
            <a:r>
              <a:rPr lang="ru-RU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СОПов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Предпринятые мероприятия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принципам бережливого производства персонала.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solidFill>
                  <a:prstClr val="white"/>
                </a:solidFill>
                <a:ea typeface="Calibri"/>
                <a:cs typeface="Times New Roman"/>
              </a:rPr>
              <a:t>ение</a:t>
            </a:r>
            <a:r>
              <a:rPr lang="ru-RU" dirty="0" err="1" smtClean="0">
                <a:ea typeface="Calibri"/>
                <a:cs typeface="Times New Roman"/>
              </a:rPr>
              <a:t>Внедрение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технологий бережливого </a:t>
            </a:r>
            <a:r>
              <a:rPr lang="ru-RU" dirty="0" smtClean="0">
                <a:ea typeface="Calibri"/>
                <a:cs typeface="Times New Roman"/>
              </a:rPr>
              <a:t> производства </a:t>
            </a:r>
            <a:r>
              <a:rPr lang="ru-RU" dirty="0">
                <a:ea typeface="Calibri"/>
                <a:cs typeface="Times New Roman"/>
              </a:rPr>
              <a:t>в работу врачей</a:t>
            </a:r>
            <a:endParaRPr lang="ru-RU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328" y="44623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5" y="12164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\\servervpl\Общие Документы\Секретарь\общая для секретаря\Доступная поликлиника. Маломобильные группы\Фотофиксация ВП\PICT0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8" y="4077072"/>
            <a:ext cx="3240896" cy="24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rvervpl\Общие Документы\Секретарь\общая для секретаря\Доступная поликлиника. Маломобильные группы\Фотофиксация ВП\PICT01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997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738280174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26359" y="109470"/>
            <a:ext cx="5289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на  уровне региона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pic>
        <p:nvPicPr>
          <p:cNvPr id="13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0"/>
            <a:ext cx="713593" cy="72008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53" y="40414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8" y="4653136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6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3070" y="1124744"/>
            <a:ext cx="8640960" cy="1473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600" b="1" u="sng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Проблемы: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время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выписки льготного рецепта (взрослых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детей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Хождение по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этажам. Недостаточно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талонов к узким специалистам,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приводит к длительному ожиданию выписки рецептов.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запланированные для их решения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выписки рецептов в кабинете врача,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СОПа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обучение персонала и внедрение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МИС..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сестринского поста во взрослой поликлинике.</a:t>
            </a:r>
          </a:p>
          <a:p>
            <a:pPr lvl="0"/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Предпринятые мероприятия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основных проблем процесса, проведен хронометраж; выявлены временные потери; оборудовано рабочее место врача и медицинской сестры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МИС. Организация сестринского поста (детская поликлиника).</a:t>
            </a:r>
          </a:p>
          <a:p>
            <a:pPr algn="ctr"/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/>
              <a:t>Оптимизация процесса </a:t>
            </a:r>
            <a:r>
              <a:rPr lang="ru-RU" b="1" dirty="0" smtClean="0"/>
              <a:t>выписки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/>
              <a:t> </a:t>
            </a:r>
            <a:r>
              <a:rPr lang="ru-RU" b="1" dirty="0"/>
              <a:t>льготных рецептов</a:t>
            </a:r>
            <a:endParaRPr lang="ru-RU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328" y="44623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5" y="12164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\\Servervpl\общие документы\Секретарь\общая для секретаря\Чистякова Н.В\бережливая поликлиника1\Вежливая регистратура\Вежливая регистратура фото детская поликлиника\DSCN8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2" y="4365104"/>
            <a:ext cx="3064793" cy="22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638680"/>
              </p:ext>
            </p:extLst>
          </p:nvPr>
        </p:nvGraphicFramePr>
        <p:xfrm>
          <a:off x="2915816" y="1131590"/>
          <a:ext cx="5832648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707904" y="62203"/>
            <a:ext cx="4987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Промежуточные итоги,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2018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8856" y="1431695"/>
            <a:ext cx="2481898" cy="881919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времени ожидания в 8 раза (до 5 мин)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147607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47976" y="250475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81638" y="35066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35896" y="450040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131840" y="547415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58856" y="4296635"/>
            <a:ext cx="2481898" cy="81176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оптимизации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5301208"/>
            <a:ext cx="2481898" cy="815893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815" y="2485283"/>
            <a:ext cx="2481898" cy="81176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временных затрат в 9 раз ( до 3 минут)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8967" y="3468718"/>
            <a:ext cx="2481898" cy="683051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ожидания в 3 раза (до 5 минут)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16632"/>
            <a:ext cx="713593" cy="720081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80780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80" y="96763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8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5"/>
            <a:ext cx="8640960" cy="45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группы проекта 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медицинских организациях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328" y="44623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65" y="121641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45468"/>
              </p:ext>
            </p:extLst>
          </p:nvPr>
        </p:nvGraphicFramePr>
        <p:xfrm>
          <a:off x="251520" y="1547466"/>
          <a:ext cx="4430562" cy="319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окумент" r:id="rId8" imgW="9995667" imgH="7212695" progId="Word.Document.12">
                  <p:embed/>
                </p:oleObj>
              </mc:Choice>
              <mc:Fallback>
                <p:oleObj name="Документ" r:id="rId8" imgW="9995667" imgH="7212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1547466"/>
                        <a:ext cx="4430562" cy="3196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75" y="3573016"/>
            <a:ext cx="4354413" cy="32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813" y="1156102"/>
            <a:ext cx="410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Рабочая группа - взрослая поликлиника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76406" y="3059668"/>
            <a:ext cx="396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Рабочая группа - детская поликлиника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491880" y="260648"/>
            <a:ext cx="5232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кампания  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pic>
        <p:nvPicPr>
          <p:cNvPr id="15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3579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0" y="64740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6" y="1124744"/>
            <a:ext cx="3957994" cy="31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48" y="1844824"/>
            <a:ext cx="423046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938" y="5589240"/>
            <a:ext cx="7624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 заседаниях общественного совета созданного при МО, регулярно </a:t>
            </a:r>
          </a:p>
          <a:p>
            <a:r>
              <a:rPr lang="ru-RU" dirty="0" smtClean="0"/>
              <a:t>обсуждаются вопросы реализации этапов приоритетного проекта</a:t>
            </a:r>
          </a:p>
          <a:p>
            <a:r>
              <a:rPr lang="ru-RU" dirty="0" smtClean="0"/>
              <a:t> «Создание новой модели медицинской организации оказывающей </a:t>
            </a:r>
          </a:p>
          <a:p>
            <a:r>
              <a:rPr lang="ru-RU" dirty="0" smtClean="0"/>
              <a:t>первичную медико-санитарную помощь», с целью популяризации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454134" y="188640"/>
            <a:ext cx="5313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 2018 года 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pic>
        <p:nvPicPr>
          <p:cNvPr id="15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35796" y="1536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57" y="75582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18564"/>
              </p:ext>
            </p:extLst>
          </p:nvPr>
        </p:nvGraphicFramePr>
        <p:xfrm>
          <a:off x="827584" y="1340768"/>
          <a:ext cx="6629444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9444"/>
              </a:tblGrid>
              <a:tr h="382017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Провести ремонтные работы входной группы, кабинетов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595" marR="3595" marT="3595" marB="0" anchor="ctr"/>
                </a:tc>
              </a:tr>
              <a:tr h="75909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Разработать и утвердить новые схемы маршрутизации пациентов, обратившихся в поликлинику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595" marR="3595" marT="3595" marB="0" anchor="ctr"/>
                </a:tc>
              </a:tr>
              <a:tr h="75909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Разработать и утвердить оптимальную схему поэтажного размещения кабинетов с учетом санитарных правил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595" marR="3595" marT="3595" marB="0" anchor="ctr"/>
                </a:tc>
              </a:tr>
              <a:tr h="44005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Внедрить утвержденные схемы маршрутизации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595" marR="3595" marT="3595" marB="0" anchor="ctr"/>
                </a:tc>
              </a:tr>
              <a:tr h="440059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Организовать работу поликлиники по системе 5С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595" marR="3595" marT="3595" marB="0" anchor="ctr"/>
                </a:tc>
              </a:tr>
              <a:tr h="75909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Создать СОК для операций, выбранных для улучшения процессов в соответствии с перечнем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595" marR="3595" marT="3595" marB="0" anchor="ctr"/>
                </a:tc>
              </a:tr>
              <a:tr h="382017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Внедрить утвержденные </a:t>
                      </a:r>
                      <a:r>
                        <a:rPr lang="ru-RU" sz="18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СОКи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595" marR="3595" marT="3595" marB="0" anchor="ctr"/>
                </a:tc>
              </a:tr>
              <a:tr h="759092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Осуществлять постоянный контроль за ходом реализации проекта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595" marR="3595" marT="35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0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50293"/>
            <a:ext cx="8748464" cy="22159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ГБУЗ ЛО «Лужская МБ»</a:t>
            </a:r>
          </a:p>
          <a:p>
            <a:pPr algn="ctr"/>
            <a:endParaRPr lang="ru-RU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5404" y="0"/>
            <a:ext cx="21428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31328" y="38542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555776" y="0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0"/>
            <a:ext cx="713593" cy="720081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41" y="-16502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01236"/>
              </p:ext>
            </p:extLst>
          </p:nvPr>
        </p:nvGraphicFramePr>
        <p:xfrm>
          <a:off x="106023" y="2461122"/>
          <a:ext cx="8571914" cy="2255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17505"/>
                <a:gridCol w="1152128"/>
                <a:gridCol w="2592288"/>
                <a:gridCol w="1798719"/>
                <a:gridCol w="1476182"/>
                <a:gridCol w="1335092"/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%*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02.03.2018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Отдел ПСС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северозападного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банка ПАО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Сербанк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».  «Оптимизация процессов с применением инструментов Бережливого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производств»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Врачи, медицинские сестры.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427984" y="285728"/>
            <a:ext cx="4287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0"/>
            <a:ext cx="713593" cy="72008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3528" y="602128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*процент от числа сотрудников мед. организаций, участвующих в реализации приоритетного проекта по соответствующим категориям персонала</a:t>
            </a:r>
            <a:endParaRPr lang="ru-RU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24" y="94792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19872" y="207121"/>
            <a:ext cx="52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структура проекта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6632"/>
            <a:ext cx="713593" cy="720081"/>
          </a:xfrm>
          <a:prstGeom prst="rect">
            <a:avLst/>
          </a:prstGeom>
          <a:noFill/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984268770"/>
              </p:ext>
            </p:extLst>
          </p:nvPr>
        </p:nvGraphicFramePr>
        <p:xfrm>
          <a:off x="1127956" y="1340768"/>
          <a:ext cx="6096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Скругленный прямоугольник 4"/>
          <p:cNvSpPr/>
          <p:nvPr/>
        </p:nvSpPr>
        <p:spPr>
          <a:xfrm>
            <a:off x="6247379" y="2348880"/>
            <a:ext cx="2682307" cy="9289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230595" tIns="0" rIns="230595" bIns="0" numCol="1" spcCol="1270" anchor="ctr" anchorCtr="0">
            <a:noAutofit/>
          </a:bodyPr>
          <a:lstStyle/>
          <a:p>
            <a:endParaRPr lang="ru-RU" sz="12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Куратор проекта от ГК «РОСАТОМ»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ctr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Арженцов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В.Ф. 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10" y="74433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207121"/>
            <a:ext cx="52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ЛО «Лужская МБ»</a:t>
            </a:r>
          </a:p>
          <a:p>
            <a:pPr algn="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комната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6632"/>
            <a:ext cx="713593" cy="72008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10" y="74433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\\servervpl\Общие Документы\Секретарь\общая для секретаря\Доступная поликлиника. Маломобильные группы\Отчет\Фото реализации ДП\ADLW54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1482"/>
            <a:ext cx="3520979" cy="26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ervervpl\Общие Документы\Секретарь\общая для секретаря\Доступная поликлиника. Маломобильные группы\Отчет\Фото реализации ДП\BSGF02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75" y="1191482"/>
            <a:ext cx="3689124" cy="27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ervervpl\Общие Документы\Секретарь\общая для секретаря\Доступная поликлиника. Маломобильные группы\Отчет\Фото реализации ДП\PINJ26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32" y="35730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8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6632"/>
            <a:ext cx="713593" cy="72008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1520" y="1268760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Подразделения ГБУЗ ЛО «Лужская МБ», участвующие в проекте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Взрослая поликлиника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поликлиника</a:t>
            </a:r>
          </a:p>
          <a:p>
            <a:pPr algn="ctr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53" y="116632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servervpl\Общие Документы\Секретарь\общая для секретаря\Чистякова Н.В\бережливая поликлиника1\Вежливая регистратура\Вежливая регистратура взрослая пол-ка фото\DSCN84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16" y="2348881"/>
            <a:ext cx="2499564" cy="18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57025"/>
              </p:ext>
            </p:extLst>
          </p:nvPr>
        </p:nvGraphicFramePr>
        <p:xfrm>
          <a:off x="4175956" y="3429000"/>
          <a:ext cx="381642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282218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Подразделение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Приписанное население</a:t>
                      </a:r>
                      <a:endParaRPr lang="ru-RU" dirty="0"/>
                    </a:p>
                  </a:txBody>
                  <a:tcPr/>
                </a:tc>
              </a:tr>
              <a:tr h="282218"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Взрослая поликлиника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62116</a:t>
                      </a:r>
                      <a:endParaRPr lang="ru-RU" dirty="0"/>
                    </a:p>
                  </a:txBody>
                  <a:tcPr/>
                </a:tc>
              </a:tr>
              <a:tr h="282218"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Детская поликлиника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\\servervpl\Общие Документы\Секретарь\общая для секретаря\Чистякова Н.В\бережливая поликлиника1\Вежливая регистратура\Вежливая регистратура фото детская поликлиника\DSCN84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1" y="4653136"/>
            <a:ext cx="2723949" cy="20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67544" y="234888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0"/>
            <a:ext cx="713593" cy="72008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635896" y="16748"/>
            <a:ext cx="5577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анализ проектов, реализуемых в медицинских организациях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560" y="141277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Направления, выбранные для реализации в рамках приоритетного проекта</a:t>
            </a:r>
          </a:p>
          <a:p>
            <a:pPr algn="ctr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630" y="62373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41" y="64740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269990"/>
              </p:ext>
            </p:extLst>
          </p:nvPr>
        </p:nvGraphicFramePr>
        <p:xfrm>
          <a:off x="457200" y="2348881"/>
          <a:ext cx="7427168" cy="1900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7168"/>
              </a:tblGrid>
              <a:tr h="459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1.Оптимизация потоков пациентов в регистратуру организации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  <a:tr h="459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2. Стандартизация процесса забора крови и оптимизация работы с МИС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  <a:tr h="459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3.Стандартизация работы </a:t>
                      </a:r>
                      <a:r>
                        <a:rPr lang="en-US" sz="1600" dirty="0">
                          <a:effectLst/>
                        </a:rPr>
                        <a:t>call</a:t>
                      </a:r>
                      <a:r>
                        <a:rPr lang="ru-RU" sz="1600" dirty="0" smtClean="0">
                          <a:effectLst/>
                        </a:rPr>
                        <a:t>-центра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  <a:tr h="459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4. Организация процесса </a:t>
                      </a:r>
                      <a:r>
                        <a:rPr lang="ru-RU" sz="1600" dirty="0" smtClean="0">
                          <a:effectLst/>
                        </a:rPr>
                        <a:t>диспансеризации на принципах бережливого производства (взрослых и детей)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33186"/>
              </p:ext>
            </p:extLst>
          </p:nvPr>
        </p:nvGraphicFramePr>
        <p:xfrm>
          <a:off x="467544" y="4221088"/>
          <a:ext cx="7416824" cy="76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/>
              </a:tblGrid>
              <a:tr h="384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Внедрение технологий бережливого производства в работу врачей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6. </a:t>
                      </a:r>
                      <a:r>
                        <a:rPr lang="ru-RU" sz="1600" dirty="0">
                          <a:effectLst/>
                        </a:rPr>
                        <a:t>Оптимизация процесса выписки льготных рецептов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4" marR="569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2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851920" y="128826"/>
            <a:ext cx="4925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анализ проблем – детская поликлиника</a:t>
            </a: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96881"/>
              </p:ext>
            </p:extLst>
          </p:nvPr>
        </p:nvGraphicFramePr>
        <p:xfrm>
          <a:off x="206027" y="1124690"/>
          <a:ext cx="8607900" cy="5326010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869300"/>
                <a:gridCol w="2869300"/>
                <a:gridCol w="2869300"/>
              </a:tblGrid>
              <a:tr h="612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информации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решения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4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Общая очередь к врачу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Пациент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Разделение потоков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пациентов, организация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ll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центра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83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нормированное количество</a:t>
                      </a:r>
                      <a:r>
                        <a:rPr lang="ru-RU" sz="1600" baseline="0" dirty="0" smtClean="0"/>
                        <a:t> пациентов в процедурный кабинет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Пациенты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блока</a:t>
                      </a:r>
                      <a:r>
                        <a:rPr lang="ru-RU" sz="1600" baseline="0" dirty="0" smtClean="0"/>
                        <a:t> «Здоровое детство»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83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Большая нагрузка</a:t>
                      </a:r>
                      <a:r>
                        <a:rPr lang="ru-RU" sz="1600" baseline="0" dirty="0" smtClean="0"/>
                        <a:t> на врача педиатра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Сотрудники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блоков неотложной помощи и блока здорового детства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48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Прохождение диспансеризации</a:t>
                      </a:r>
                      <a:r>
                        <a:rPr lang="ru-RU" sz="1600" baseline="0" dirty="0" smtClean="0"/>
                        <a:t> детей до 1 года занимает длительное время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Пациенты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блока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«Здоровое</a:t>
                      </a:r>
                      <a:r>
                        <a:rPr lang="ru-RU" sz="1600" baseline="0" dirty="0" smtClean="0"/>
                        <a:t> детство»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26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систематизировано рабочее место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Сотрудники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рабочего</a:t>
                      </a:r>
                      <a:r>
                        <a:rPr lang="ru-RU" sz="1600" baseline="0" dirty="0" smtClean="0"/>
                        <a:t> места(использование  инструментов бережливого производства, 5С)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18" y="79660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7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851920" y="128826"/>
            <a:ext cx="4925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анализ проблем – взрослая поликлиника</a:t>
            </a:r>
          </a:p>
        </p:txBody>
      </p:sp>
      <p:pic>
        <p:nvPicPr>
          <p:cNvPr id="279" name="Рисунок 27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280" name="Рисунок 27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36854"/>
              </p:ext>
            </p:extLst>
          </p:nvPr>
        </p:nvGraphicFramePr>
        <p:xfrm>
          <a:off x="214661" y="1196752"/>
          <a:ext cx="8607900" cy="5282912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869300"/>
                <a:gridCol w="2869300"/>
                <a:gridCol w="2869300"/>
              </a:tblGrid>
              <a:tr h="612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информации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решения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48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Общая очередь к врачу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Пациент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Разделение потоков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пациентов, организация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call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-центра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46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нормированное количество</a:t>
                      </a:r>
                      <a:r>
                        <a:rPr lang="ru-RU" sz="1400" baseline="0" dirty="0" smtClean="0"/>
                        <a:t> пациентов в процедурный кабинет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Пациенты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работы информационной системы МИС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Большая нагрузка</a:t>
                      </a:r>
                      <a:r>
                        <a:rPr lang="ru-RU" sz="1400" baseline="0" dirty="0" smtClean="0"/>
                        <a:t> на участковых врачей и узких специалистов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Сотрудники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алгоритмов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48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Прохождение диспансеризации занимает длительное время.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Пациенты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Оптимизация документооборота,</a:t>
                      </a:r>
                      <a:r>
                        <a:rPr lang="ru-RU" sz="1400" baseline="0" dirty="0" smtClean="0"/>
                        <a:t> ротация кадров, внедрение технологий бережливого производства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26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систематизировано рабочее место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Сотрудники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рабочего</a:t>
                      </a:r>
                      <a:r>
                        <a:rPr lang="ru-RU" sz="1400" baseline="0" dirty="0" smtClean="0"/>
                        <a:t> места(использование  инструментов бережливого производства, 5С)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26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Длительное пребывание в поликлинике для</a:t>
                      </a:r>
                      <a:r>
                        <a:rPr lang="ru-RU" sz="1400" baseline="0" dirty="0" smtClean="0"/>
                        <a:t> получения льготного рецепта, хождение по этажам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Пациенты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выписки рецептов по принципу «В одни двери, в одно время, в одни руки»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http://www.makc.ru/upload/medialibrary/72c/72ce35d8bcd53fc80fd5634cc5d3ac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713593" cy="72008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18" y="79660"/>
            <a:ext cx="7127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5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6896</TotalTime>
  <Words>1690</Words>
  <Application>Microsoft Office PowerPoint</Application>
  <PresentationFormat>Экран (4:3)</PresentationFormat>
  <Paragraphs>341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698</cp:revision>
  <dcterms:created xsi:type="dcterms:W3CDTF">2017-06-09T07:37:26Z</dcterms:created>
  <dcterms:modified xsi:type="dcterms:W3CDTF">2018-04-17T12:06:51Z</dcterms:modified>
</cp:coreProperties>
</file>